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739" r:id="rId2"/>
    <p:sldId id="2006" r:id="rId3"/>
    <p:sldId id="2003" r:id="rId4"/>
    <p:sldId id="2007" r:id="rId5"/>
    <p:sldId id="2013" r:id="rId6"/>
    <p:sldId id="2019" r:id="rId7"/>
    <p:sldId id="2020" r:id="rId8"/>
    <p:sldId id="2012" r:id="rId9"/>
    <p:sldId id="2015" r:id="rId10"/>
    <p:sldId id="2023" r:id="rId11"/>
    <p:sldId id="2016" r:id="rId12"/>
    <p:sldId id="2024" r:id="rId13"/>
    <p:sldId id="2025" r:id="rId14"/>
    <p:sldId id="2026" r:id="rId15"/>
    <p:sldId id="2035" r:id="rId16"/>
    <p:sldId id="2027" r:id="rId17"/>
    <p:sldId id="2028" r:id="rId18"/>
    <p:sldId id="2029" r:id="rId19"/>
    <p:sldId id="2031" r:id="rId20"/>
    <p:sldId id="2033" r:id="rId21"/>
    <p:sldId id="2032" r:id="rId22"/>
    <p:sldId id="2034" r:id="rId23"/>
    <p:sldId id="20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86"/>
    <p:restoredTop sz="93988"/>
  </p:normalViewPr>
  <p:slideViewPr>
    <p:cSldViewPr snapToGrid="0">
      <p:cViewPr varScale="1">
        <p:scale>
          <a:sx n="91" d="100"/>
          <a:sy n="91" d="100"/>
        </p:scale>
        <p:origin x="224" y="608"/>
      </p:cViewPr>
      <p:guideLst/>
    </p:cSldViewPr>
  </p:slideViewPr>
  <p:notesTextViewPr>
    <p:cViewPr>
      <p:scale>
        <a:sx n="1" d="1"/>
        <a:sy n="1" d="1"/>
      </p:scale>
      <p:origin x="0" y="-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11512-78E2-4490-9120-DC0CBA019949}" type="datetimeFigureOut">
              <a:rPr lang="en-GB" smtClean="0"/>
              <a:t>06/05/2026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FA6DA-4027-499C-819C-487BE1618453}" type="slidenum">
              <a:rPr lang="en-GB" smtClean="0"/>
              <a:t>‹#›</a:t>
            </a:fld>
            <a:endParaRPr lang="en-GB"/>
          </a:p>
        </p:txBody>
      </p:sp>
    </p:spTree>
    <p:extLst>
      <p:ext uri="{BB962C8B-B14F-4D97-AF65-F5344CB8AC3E}">
        <p14:creationId xmlns:p14="http://schemas.microsoft.com/office/powerpoint/2010/main" val="110105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000" dirty="0"/>
          </a:p>
        </p:txBody>
      </p:sp>
      <p:sp>
        <p:nvSpPr>
          <p:cNvPr id="4" name="Slide Number Placeholder 3"/>
          <p:cNvSpPr>
            <a:spLocks noGrp="1"/>
          </p:cNvSpPr>
          <p:nvPr>
            <p:ph type="sldNum" sz="quarter" idx="5"/>
          </p:nvPr>
        </p:nvSpPr>
        <p:spPr/>
        <p:txBody>
          <a:bodyPr/>
          <a:lstStyle/>
          <a:p>
            <a:fld id="{8B8C433D-DE44-4612-A678-489EE6407175}" type="slidenum">
              <a:rPr lang="en-GB" smtClean="0"/>
              <a:t>1</a:t>
            </a:fld>
            <a:endParaRPr lang="en-GB"/>
          </a:p>
        </p:txBody>
      </p:sp>
    </p:spTree>
    <p:extLst>
      <p:ext uri="{BB962C8B-B14F-4D97-AF65-F5344CB8AC3E}">
        <p14:creationId xmlns:p14="http://schemas.microsoft.com/office/powerpoint/2010/main" val="268955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I am not arguing that fundamentals are less important. In fact, they are more important. But in the AI age, we need better evidence that students can apply those fundamentals, verify outputs, debug problems, and defend their decisions.</a:t>
            </a:r>
          </a:p>
        </p:txBody>
      </p:sp>
      <p:sp>
        <p:nvSpPr>
          <p:cNvPr id="4" name="Slide Number Placeholder 3"/>
          <p:cNvSpPr>
            <a:spLocks noGrp="1"/>
          </p:cNvSpPr>
          <p:nvPr>
            <p:ph type="sldNum" sz="quarter" idx="5"/>
          </p:nvPr>
        </p:nvSpPr>
        <p:spPr/>
        <p:txBody>
          <a:bodyPr/>
          <a:lstStyle/>
          <a:p>
            <a:fld id="{E0DFA6DA-4027-499C-819C-487BE1618453}" type="slidenum">
              <a:rPr lang="en-GB" smtClean="0"/>
              <a:t>15</a:t>
            </a:fld>
            <a:endParaRPr lang="en-GB"/>
          </a:p>
        </p:txBody>
      </p:sp>
    </p:spTree>
    <p:extLst>
      <p:ext uri="{BB962C8B-B14F-4D97-AF65-F5344CB8AC3E}">
        <p14:creationId xmlns:p14="http://schemas.microsoft.com/office/powerpoint/2010/main" val="252765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proposed solution is an AI native computing education stack. The aim is not to remove fundamentals or simply add a generative AI module. The aim is to connect foundations with AI, data, security, systems, human context, and professional judgement.</a:t>
            </a:r>
          </a:p>
        </p:txBody>
      </p:sp>
      <p:sp>
        <p:nvSpPr>
          <p:cNvPr id="4" name="Slide Number Placeholder 3"/>
          <p:cNvSpPr>
            <a:spLocks noGrp="1"/>
          </p:cNvSpPr>
          <p:nvPr>
            <p:ph type="sldNum" sz="quarter" idx="5"/>
          </p:nvPr>
        </p:nvSpPr>
        <p:spPr/>
        <p:txBody>
          <a:bodyPr/>
          <a:lstStyle/>
          <a:p>
            <a:fld id="{E0DFA6DA-4027-499C-819C-487BE1618453}" type="slidenum">
              <a:rPr lang="en-GB" smtClean="0"/>
              <a:t>16</a:t>
            </a:fld>
            <a:endParaRPr lang="en-GB"/>
          </a:p>
        </p:txBody>
      </p:sp>
    </p:spTree>
    <p:extLst>
      <p:ext uri="{BB962C8B-B14F-4D97-AF65-F5344CB8AC3E}">
        <p14:creationId xmlns:p14="http://schemas.microsoft.com/office/powerpoint/2010/main" val="12572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arguing that fundamentals are less important. Actually, they are more important. But we need better evidence that students understand them. A final answer, a final report, or a piece of code is no longer enough.</a:t>
            </a:r>
          </a:p>
        </p:txBody>
      </p:sp>
      <p:sp>
        <p:nvSpPr>
          <p:cNvPr id="4" name="Slide Number Placeholder 3"/>
          <p:cNvSpPr>
            <a:spLocks noGrp="1"/>
          </p:cNvSpPr>
          <p:nvPr>
            <p:ph type="sldNum" sz="quarter" idx="5"/>
          </p:nvPr>
        </p:nvSpPr>
        <p:spPr/>
        <p:txBody>
          <a:bodyPr/>
          <a:lstStyle/>
          <a:p>
            <a:fld id="{E0DFA6DA-4027-499C-819C-487BE1618453}" type="slidenum">
              <a:rPr lang="en-GB" smtClean="0"/>
              <a:t>17</a:t>
            </a:fld>
            <a:endParaRPr lang="en-GB"/>
          </a:p>
        </p:txBody>
      </p:sp>
    </p:spTree>
    <p:extLst>
      <p:ext uri="{BB962C8B-B14F-4D97-AF65-F5344CB8AC3E}">
        <p14:creationId xmlns:p14="http://schemas.microsoft.com/office/powerpoint/2010/main" val="3683490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AI age, generating an answer is becoming easier. Verifying that answer is becoming more important. This is where human technical judgement becomes central.</a:t>
            </a:r>
          </a:p>
        </p:txBody>
      </p:sp>
      <p:sp>
        <p:nvSpPr>
          <p:cNvPr id="4" name="Slide Number Placeholder 3"/>
          <p:cNvSpPr>
            <a:spLocks noGrp="1"/>
          </p:cNvSpPr>
          <p:nvPr>
            <p:ph type="sldNum" sz="quarter" idx="5"/>
          </p:nvPr>
        </p:nvSpPr>
        <p:spPr/>
        <p:txBody>
          <a:bodyPr/>
          <a:lstStyle/>
          <a:p>
            <a:fld id="{E0DFA6DA-4027-499C-819C-487BE1618453}" type="slidenum">
              <a:rPr lang="en-GB" smtClean="0"/>
              <a:t>18</a:t>
            </a:fld>
            <a:endParaRPr lang="en-GB"/>
          </a:p>
        </p:txBody>
      </p:sp>
    </p:spTree>
    <p:extLst>
      <p:ext uri="{BB962C8B-B14F-4D97-AF65-F5344CB8AC3E}">
        <p14:creationId xmlns:p14="http://schemas.microsoft.com/office/powerpoint/2010/main" val="17304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not surveillance. The goal is intellectual ownership. If students use AI, they should be able to explain how they used it, what they rejected, what they verified, and what decision they finally made.</a:t>
            </a:r>
          </a:p>
        </p:txBody>
      </p:sp>
      <p:sp>
        <p:nvSpPr>
          <p:cNvPr id="4" name="Slide Number Placeholder 3"/>
          <p:cNvSpPr>
            <a:spLocks noGrp="1"/>
          </p:cNvSpPr>
          <p:nvPr>
            <p:ph type="sldNum" sz="quarter" idx="5"/>
          </p:nvPr>
        </p:nvSpPr>
        <p:spPr/>
        <p:txBody>
          <a:bodyPr/>
          <a:lstStyle/>
          <a:p>
            <a:fld id="{E0DFA6DA-4027-499C-819C-487BE1618453}" type="slidenum">
              <a:rPr lang="en-GB" smtClean="0"/>
              <a:t>19</a:t>
            </a:fld>
            <a:endParaRPr lang="en-GB"/>
          </a:p>
        </p:txBody>
      </p:sp>
    </p:spTree>
    <p:extLst>
      <p:ext uri="{BB962C8B-B14F-4D97-AF65-F5344CB8AC3E}">
        <p14:creationId xmlns:p14="http://schemas.microsoft.com/office/powerpoint/2010/main" val="46029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Visibility will only work if students feel safe enough to disclose AI use. If disclosure feels like confession, they will hide it. If disclosure becomes part of learning, they will develop judgement.</a:t>
            </a:r>
          </a:p>
          <a:p>
            <a:endParaRPr lang="en-US" dirty="0"/>
          </a:p>
        </p:txBody>
      </p:sp>
      <p:sp>
        <p:nvSpPr>
          <p:cNvPr id="4" name="Slide Number Placeholder 3"/>
          <p:cNvSpPr>
            <a:spLocks noGrp="1"/>
          </p:cNvSpPr>
          <p:nvPr>
            <p:ph type="sldNum" sz="quarter" idx="5"/>
          </p:nvPr>
        </p:nvSpPr>
        <p:spPr/>
        <p:txBody>
          <a:bodyPr/>
          <a:lstStyle/>
          <a:p>
            <a:fld id="{E0DFA6DA-4027-499C-819C-487BE1618453}" type="slidenum">
              <a:rPr lang="en-GB" smtClean="0"/>
              <a:t>20</a:t>
            </a:fld>
            <a:endParaRPr lang="en-GB"/>
          </a:p>
        </p:txBody>
      </p:sp>
    </p:spTree>
    <p:extLst>
      <p:ext uri="{BB962C8B-B14F-4D97-AF65-F5344CB8AC3E}">
        <p14:creationId xmlns:p14="http://schemas.microsoft.com/office/powerpoint/2010/main" val="423377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www.alamy.com</a:t>
            </a:r>
            <a:r>
              <a:rPr lang="en-US" dirty="0"/>
              <a:t>/regent-street-london-early-1900s-image244012660.html</a:t>
            </a:r>
          </a:p>
        </p:txBody>
      </p:sp>
      <p:sp>
        <p:nvSpPr>
          <p:cNvPr id="4" name="Slide Number Placeholder 3"/>
          <p:cNvSpPr>
            <a:spLocks noGrp="1"/>
          </p:cNvSpPr>
          <p:nvPr>
            <p:ph type="sldNum" sz="quarter" idx="5"/>
          </p:nvPr>
        </p:nvSpPr>
        <p:spPr/>
        <p:txBody>
          <a:bodyPr/>
          <a:lstStyle/>
          <a:p>
            <a:fld id="{E0DFA6DA-4027-499C-819C-487BE1618453}" type="slidenum">
              <a:rPr lang="en-GB" smtClean="0"/>
              <a:t>2</a:t>
            </a:fld>
            <a:endParaRPr lang="en-GB"/>
          </a:p>
        </p:txBody>
      </p:sp>
    </p:spTree>
    <p:extLst>
      <p:ext uri="{BB962C8B-B14F-4D97-AF65-F5344CB8AC3E}">
        <p14:creationId xmlns:p14="http://schemas.microsoft.com/office/powerpoint/2010/main" val="227944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www.alamy.com</a:t>
            </a:r>
            <a:r>
              <a:rPr lang="en-US" dirty="0"/>
              <a:t>/regent-street-london-early-1900s-image244012660.html</a:t>
            </a:r>
          </a:p>
        </p:txBody>
      </p:sp>
      <p:sp>
        <p:nvSpPr>
          <p:cNvPr id="4" name="Slide Number Placeholder 3"/>
          <p:cNvSpPr>
            <a:spLocks noGrp="1"/>
          </p:cNvSpPr>
          <p:nvPr>
            <p:ph type="sldNum" sz="quarter" idx="5"/>
          </p:nvPr>
        </p:nvSpPr>
        <p:spPr/>
        <p:txBody>
          <a:bodyPr/>
          <a:lstStyle/>
          <a:p>
            <a:fld id="{E0DFA6DA-4027-499C-819C-487BE1618453}" type="slidenum">
              <a:rPr lang="en-GB" smtClean="0"/>
              <a:t>3</a:t>
            </a:fld>
            <a:endParaRPr lang="en-GB"/>
          </a:p>
        </p:txBody>
      </p:sp>
    </p:spTree>
    <p:extLst>
      <p:ext uri="{BB962C8B-B14F-4D97-AF65-F5344CB8AC3E}">
        <p14:creationId xmlns:p14="http://schemas.microsoft.com/office/powerpoint/2010/main" val="167991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www.businessinsider.com</a:t>
            </a:r>
            <a:r>
              <a:rPr lang="en-US" dirty="0"/>
              <a:t>/vintage-photos-london-century-ago-2020-7#likewise-oxford-street-hasnt-changed-much-except-for-the-types-of-cars-and-buses-that-fill-the-street-3</a:t>
            </a:r>
          </a:p>
        </p:txBody>
      </p:sp>
      <p:sp>
        <p:nvSpPr>
          <p:cNvPr id="4" name="Slide Number Placeholder 3"/>
          <p:cNvSpPr>
            <a:spLocks noGrp="1"/>
          </p:cNvSpPr>
          <p:nvPr>
            <p:ph type="sldNum" sz="quarter" idx="5"/>
          </p:nvPr>
        </p:nvSpPr>
        <p:spPr/>
        <p:txBody>
          <a:bodyPr/>
          <a:lstStyle/>
          <a:p>
            <a:fld id="{E0DFA6DA-4027-499C-819C-487BE1618453}" type="slidenum">
              <a:rPr lang="en-GB" smtClean="0"/>
              <a:t>4</a:t>
            </a:fld>
            <a:endParaRPr lang="en-GB"/>
          </a:p>
        </p:txBody>
      </p:sp>
    </p:spTree>
    <p:extLst>
      <p:ext uri="{BB962C8B-B14F-4D97-AF65-F5344CB8AC3E}">
        <p14:creationId xmlns:p14="http://schemas.microsoft.com/office/powerpoint/2010/main" val="284733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journey I want to frame today. The past is not useless, but it was built for a different road. The present is disruptive because AI has changed how students write, code, and solve problems. The future must be AI native, technically deeper, and </a:t>
            </a:r>
            <a:r>
              <a:rPr lang="en-US" dirty="0" err="1"/>
              <a:t>centred</a:t>
            </a:r>
            <a:r>
              <a:rPr lang="en-US" dirty="0"/>
              <a:t> on judgement.</a:t>
            </a:r>
          </a:p>
        </p:txBody>
      </p:sp>
      <p:sp>
        <p:nvSpPr>
          <p:cNvPr id="4" name="Slide Number Placeholder 3"/>
          <p:cNvSpPr>
            <a:spLocks noGrp="1"/>
          </p:cNvSpPr>
          <p:nvPr>
            <p:ph type="sldNum" sz="quarter" idx="5"/>
          </p:nvPr>
        </p:nvSpPr>
        <p:spPr/>
        <p:txBody>
          <a:bodyPr/>
          <a:lstStyle/>
          <a:p>
            <a:fld id="{E0DFA6DA-4027-499C-819C-487BE1618453}" type="slidenum">
              <a:rPr lang="en-GB" smtClean="0"/>
              <a:t>5</a:t>
            </a:fld>
            <a:endParaRPr lang="en-GB"/>
          </a:p>
        </p:txBody>
      </p:sp>
    </p:spTree>
    <p:extLst>
      <p:ext uri="{BB962C8B-B14F-4D97-AF65-F5344CB8AC3E}">
        <p14:creationId xmlns:p14="http://schemas.microsoft.com/office/powerpoint/2010/main" val="231842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fastest growing jobs are not asking for isolated coding skills. They require integrated computing capability across AI, data, software, security, cloud, and connected systems.</a:t>
            </a:r>
          </a:p>
          <a:p>
            <a:endParaRPr lang="en-US" dirty="0"/>
          </a:p>
          <a:p>
            <a:r>
              <a:rPr lang="en-US" dirty="0"/>
              <a:t>This figure is important because it shows that the growth areas are not narrow computing roles. They sit across AI, data, software, cybersecurity, IoT, and DevOps. That means our curriculum cannot remain a collection of isolated topics. It has to prepare students to work across connected technical systems.</a:t>
            </a:r>
          </a:p>
        </p:txBody>
      </p:sp>
      <p:sp>
        <p:nvSpPr>
          <p:cNvPr id="4" name="Slide Number Placeholder 3"/>
          <p:cNvSpPr>
            <a:spLocks noGrp="1"/>
          </p:cNvSpPr>
          <p:nvPr>
            <p:ph type="sldNum" sz="quarter" idx="5"/>
          </p:nvPr>
        </p:nvSpPr>
        <p:spPr/>
        <p:txBody>
          <a:bodyPr/>
          <a:lstStyle/>
          <a:p>
            <a:fld id="{E0DFA6DA-4027-499C-819C-487BE1618453}" type="slidenum">
              <a:rPr lang="en-GB" smtClean="0"/>
              <a:t>8</a:t>
            </a:fld>
            <a:endParaRPr lang="en-GB"/>
          </a:p>
        </p:txBody>
      </p:sp>
    </p:spTree>
    <p:extLst>
      <p:ext uri="{BB962C8B-B14F-4D97-AF65-F5344CB8AC3E}">
        <p14:creationId xmlns:p14="http://schemas.microsoft.com/office/powerpoint/2010/main" val="45896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DFA6DA-4027-499C-819C-487BE1618453}" type="slidenum">
              <a:rPr lang="en-GB" smtClean="0"/>
              <a:t>9</a:t>
            </a:fld>
            <a:endParaRPr lang="en-GB"/>
          </a:p>
        </p:txBody>
      </p:sp>
    </p:spTree>
    <p:extLst>
      <p:ext uri="{BB962C8B-B14F-4D97-AF65-F5344CB8AC3E}">
        <p14:creationId xmlns:p14="http://schemas.microsoft.com/office/powerpoint/2010/main" val="313340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we often taught computing as input, algorithm, and output. That still matters, but the real world is now much more complex. Modern systems include data pipelines, AI models, autonomous agents, APIs, cloud services, and human decision making.</a:t>
            </a:r>
          </a:p>
        </p:txBody>
      </p:sp>
      <p:sp>
        <p:nvSpPr>
          <p:cNvPr id="4" name="Slide Number Placeholder 3"/>
          <p:cNvSpPr>
            <a:spLocks noGrp="1"/>
          </p:cNvSpPr>
          <p:nvPr>
            <p:ph type="sldNum" sz="quarter" idx="5"/>
          </p:nvPr>
        </p:nvSpPr>
        <p:spPr/>
        <p:txBody>
          <a:bodyPr/>
          <a:lstStyle/>
          <a:p>
            <a:fld id="{E0DFA6DA-4027-499C-819C-487BE1618453}" type="slidenum">
              <a:rPr lang="en-GB" smtClean="0"/>
              <a:t>12</a:t>
            </a:fld>
            <a:endParaRPr lang="en-GB"/>
          </a:p>
        </p:txBody>
      </p:sp>
    </p:spTree>
    <p:extLst>
      <p:ext uri="{BB962C8B-B14F-4D97-AF65-F5344CB8AC3E}">
        <p14:creationId xmlns:p14="http://schemas.microsoft.com/office/powerpoint/2010/main" val="375601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software engineer will not only write code. They will increasingly supervise intelligent systems that can act, call tools, and make partial decisions. That requires a different type of technical education.</a:t>
            </a:r>
          </a:p>
        </p:txBody>
      </p:sp>
      <p:sp>
        <p:nvSpPr>
          <p:cNvPr id="4" name="Slide Number Placeholder 3"/>
          <p:cNvSpPr>
            <a:spLocks noGrp="1"/>
          </p:cNvSpPr>
          <p:nvPr>
            <p:ph type="sldNum" sz="quarter" idx="5"/>
          </p:nvPr>
        </p:nvSpPr>
        <p:spPr/>
        <p:txBody>
          <a:bodyPr/>
          <a:lstStyle/>
          <a:p>
            <a:fld id="{E0DFA6DA-4027-499C-819C-487BE1618453}" type="slidenum">
              <a:rPr lang="en-GB" smtClean="0"/>
              <a:t>13</a:t>
            </a:fld>
            <a:endParaRPr lang="en-GB"/>
          </a:p>
        </p:txBody>
      </p:sp>
    </p:spTree>
    <p:extLst>
      <p:ext uri="{BB962C8B-B14F-4D97-AF65-F5344CB8AC3E}">
        <p14:creationId xmlns:p14="http://schemas.microsoft.com/office/powerpoint/2010/main" val="209441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BB02-89F5-30D3-E3CD-54D25CCF9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D61959-EC5C-A439-9CA0-EB8318324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1E4A894-A2DC-E1C4-E868-7D1429B6F6A9}"/>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5" name="Footer Placeholder 4">
            <a:extLst>
              <a:ext uri="{FF2B5EF4-FFF2-40B4-BE49-F238E27FC236}">
                <a16:creationId xmlns:a16="http://schemas.microsoft.com/office/drawing/2014/main" id="{B12A4777-D6FB-2778-DF21-9FB03989CF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7EDE02-21C2-BC44-ED19-8CEA47F08426}"/>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18239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D928-EFAF-A6F3-497B-11652406F7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C955C4-A3CB-F02E-8AA7-003AAA30C9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79075-3A31-D3F2-9ACD-C31A540FFC7B}"/>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5" name="Footer Placeholder 4">
            <a:extLst>
              <a:ext uri="{FF2B5EF4-FFF2-40B4-BE49-F238E27FC236}">
                <a16:creationId xmlns:a16="http://schemas.microsoft.com/office/drawing/2014/main" id="{78AC7454-A093-E7A9-A1AE-CB9E30C187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A8C32F-ED5A-F046-A6BD-0DFC5C994F33}"/>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104762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A378E-1D2B-A7EE-318C-8D43C5C4C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121949-EDB1-8305-E0AD-18C88233E6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A3134B-D02B-5E1A-5359-B85B19193430}"/>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5" name="Footer Placeholder 4">
            <a:extLst>
              <a:ext uri="{FF2B5EF4-FFF2-40B4-BE49-F238E27FC236}">
                <a16:creationId xmlns:a16="http://schemas.microsoft.com/office/drawing/2014/main" id="{0BF57242-AE36-069A-5809-23B2F80A71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5D57F4-3574-DF0A-9342-79956D918B20}"/>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1172923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5/6/26</a:t>
            </a:fld>
            <a:endParaRPr lang="en-US"/>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539076" y="1656141"/>
            <a:ext cx="11156213" cy="4700209"/>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a:t>Insert text here</a:t>
            </a:r>
          </a:p>
        </p:txBody>
      </p:sp>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539076" y="569815"/>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a:t>Title</a:t>
            </a:r>
          </a:p>
        </p:txBody>
      </p:sp>
      <p:pic>
        <p:nvPicPr>
          <p:cNvPr id="8" name="Picture 7">
            <a:extLst>
              <a:ext uri="{FF2B5EF4-FFF2-40B4-BE49-F238E27FC236}">
                <a16:creationId xmlns:a16="http://schemas.microsoft.com/office/drawing/2014/main" id="{26BB4152-FF41-DB41-B010-AF1DCDD0B137}"/>
              </a:ext>
            </a:extLst>
          </p:cNvPr>
          <p:cNvPicPr>
            <a:picLocks noChangeAspect="1"/>
          </p:cNvPicPr>
          <p:nvPr userDrawn="1"/>
        </p:nvPicPr>
        <p:blipFill>
          <a:blip r:embed="rId2"/>
          <a:stretch>
            <a:fillRect/>
          </a:stretch>
        </p:blipFill>
        <p:spPr>
          <a:xfrm>
            <a:off x="10294285" y="207344"/>
            <a:ext cx="1620000" cy="1134999"/>
          </a:xfrm>
          <a:prstGeom prst="rect">
            <a:avLst/>
          </a:prstGeom>
        </p:spPr>
      </p:pic>
    </p:spTree>
    <p:extLst>
      <p:ext uri="{BB962C8B-B14F-4D97-AF65-F5344CB8AC3E}">
        <p14:creationId xmlns:p14="http://schemas.microsoft.com/office/powerpoint/2010/main" val="2250858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no imag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63FAD2-B40C-C54C-803F-998CCC5DD02B}"/>
              </a:ext>
            </a:extLst>
          </p:cNvPr>
          <p:cNvSpPr>
            <a:spLocks noGrp="1"/>
          </p:cNvSpPr>
          <p:nvPr>
            <p:ph type="dt" sz="half" idx="10"/>
          </p:nvPr>
        </p:nvSpPr>
        <p:spPr/>
        <p:txBody>
          <a:bodyPr/>
          <a:lstStyle/>
          <a:p>
            <a:fld id="{6287191F-8C38-AF48-8E3C-1D86AD82874A}" type="datetimeFigureOut">
              <a:rPr lang="en-US" smtClean="0"/>
              <a:t>5/6/26</a:t>
            </a:fld>
            <a:endParaRPr lang="en-US"/>
          </a:p>
        </p:txBody>
      </p:sp>
      <p:sp>
        <p:nvSpPr>
          <p:cNvPr id="5" name="Footer Placeholder 4">
            <a:extLst>
              <a:ext uri="{FF2B5EF4-FFF2-40B4-BE49-F238E27FC236}">
                <a16:creationId xmlns:a16="http://schemas.microsoft.com/office/drawing/2014/main" id="{850B8E39-5A90-2348-A545-F736D2D50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FB88B-56F7-BC40-A4B0-6B41963A4684}"/>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7" name="Picture 6">
            <a:extLst>
              <a:ext uri="{FF2B5EF4-FFF2-40B4-BE49-F238E27FC236}">
                <a16:creationId xmlns:a16="http://schemas.microsoft.com/office/drawing/2014/main" id="{88C100CB-BB59-4697-B2DC-7732C0A8CD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4079A285-FC21-4C14-81A3-013DAC946CB9}"/>
              </a:ext>
            </a:extLst>
          </p:cNvPr>
          <p:cNvSpPr>
            <a:spLocks noGrp="1"/>
          </p:cNvSpPr>
          <p:nvPr>
            <p:ph type="title" hasCustomPrompt="1"/>
          </p:nvPr>
        </p:nvSpPr>
        <p:spPr>
          <a:xfrm>
            <a:off x="838200"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2" name="Rectangle 1">
            <a:extLst>
              <a:ext uri="{FF2B5EF4-FFF2-40B4-BE49-F238E27FC236}">
                <a16:creationId xmlns:a16="http://schemas.microsoft.com/office/drawing/2014/main" id="{1AC2A4A8-8B35-CF4A-9F8B-D89855F3330A}"/>
              </a:ext>
            </a:extLst>
          </p:cNvPr>
          <p:cNvSpPr/>
          <p:nvPr userDrawn="1"/>
        </p:nvSpPr>
        <p:spPr>
          <a:xfrm>
            <a:off x="417689" y="338667"/>
            <a:ext cx="1851378" cy="1083733"/>
          </a:xfrm>
          <a:prstGeom prst="rect">
            <a:avLst/>
          </a:prstGeom>
          <a:solidFill>
            <a:srgbClr val="009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9E5F46-54FF-5A48-A3EC-8A51052715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6554" y="444688"/>
            <a:ext cx="2340000" cy="1165865"/>
          </a:xfrm>
          <a:prstGeom prst="rect">
            <a:avLst/>
          </a:prstGeom>
        </p:spPr>
      </p:pic>
    </p:spTree>
    <p:extLst>
      <p:ext uri="{BB962C8B-B14F-4D97-AF65-F5344CB8AC3E}">
        <p14:creationId xmlns:p14="http://schemas.microsoft.com/office/powerpoint/2010/main" val="97288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7ED8-6528-5077-EEA9-0343E8C497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98E844-7F5A-30E0-82AF-D9EC580280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404218-C15F-EF99-021B-6AAF9861780F}"/>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5" name="Footer Placeholder 4">
            <a:extLst>
              <a:ext uri="{FF2B5EF4-FFF2-40B4-BE49-F238E27FC236}">
                <a16:creationId xmlns:a16="http://schemas.microsoft.com/office/drawing/2014/main" id="{47E391F8-BA05-7C11-2060-7D8D3C1420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73CF1A-2EEE-6E58-F379-3A357B9849C0}"/>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188186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6BEE-0ABB-ECB6-AD36-3B99C0B8E0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57470E-1F98-43BA-0AD2-146CA3AC85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439B4-71A5-EF05-3E21-820C69297AA4}"/>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5" name="Footer Placeholder 4">
            <a:extLst>
              <a:ext uri="{FF2B5EF4-FFF2-40B4-BE49-F238E27FC236}">
                <a16:creationId xmlns:a16="http://schemas.microsoft.com/office/drawing/2014/main" id="{C40A087C-385E-A4C9-1CAC-26C604A064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2BA287-B37E-BE3A-9233-621859E51CF7}"/>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2611523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F79A-34C1-AB31-02CA-DCCD07B157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1A74A0-C324-37BB-0540-12B924CA5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75378F-5291-4F70-2020-2A486D7028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B7D09F5-3BE6-5D6A-F38A-E83155548DF5}"/>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6" name="Footer Placeholder 5">
            <a:extLst>
              <a:ext uri="{FF2B5EF4-FFF2-40B4-BE49-F238E27FC236}">
                <a16:creationId xmlns:a16="http://schemas.microsoft.com/office/drawing/2014/main" id="{FF464F64-A6DD-1E24-756D-48B0EDBED5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76F504-EC3E-8B19-4856-8FD6DBE55E67}"/>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282702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5FB8-750E-0123-60D9-E18D8B623D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1A9F51-9E67-909A-1E73-0D082632B1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550103-1A12-1E6C-E018-A6B800D67B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5E980C-DF97-1497-02EA-434885B9D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4B8F8C-7377-2517-00CA-889CB1E106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0D00A8-178F-F07A-4378-A3196E236203}"/>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8" name="Footer Placeholder 7">
            <a:extLst>
              <a:ext uri="{FF2B5EF4-FFF2-40B4-BE49-F238E27FC236}">
                <a16:creationId xmlns:a16="http://schemas.microsoft.com/office/drawing/2014/main" id="{D13CFED2-4960-DBBC-4094-610DDD8A19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59DE0D-3987-4135-7BE8-D8A047A7CCEC}"/>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422793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1276-3E76-1834-4375-425550260E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57EC62-5BFA-E55F-84BC-0AE4170264B1}"/>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4" name="Footer Placeholder 3">
            <a:extLst>
              <a:ext uri="{FF2B5EF4-FFF2-40B4-BE49-F238E27FC236}">
                <a16:creationId xmlns:a16="http://schemas.microsoft.com/office/drawing/2014/main" id="{A0431147-E63F-E17D-755E-2B0D7094E1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C637FE-D2A1-B6E9-0DBD-6C054706DAB8}"/>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105661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4E7CC-0F7B-25F9-BE09-F059DC26537B}"/>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3" name="Footer Placeholder 2">
            <a:extLst>
              <a:ext uri="{FF2B5EF4-FFF2-40B4-BE49-F238E27FC236}">
                <a16:creationId xmlns:a16="http://schemas.microsoft.com/office/drawing/2014/main" id="{EFFFE251-849B-42C3-8E3D-BD27AC28B22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2F6897-3922-AC94-F351-BE2A1374DEDF}"/>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205964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9ACC-E2AB-1B51-02DE-17CB31534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CA3A66-53DB-E2DF-0C94-2B5850AEC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9857EA-E7FA-0D4C-8B6C-F9CCAB4D8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642B26-38DA-7026-C614-8E565622F231}"/>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6" name="Footer Placeholder 5">
            <a:extLst>
              <a:ext uri="{FF2B5EF4-FFF2-40B4-BE49-F238E27FC236}">
                <a16:creationId xmlns:a16="http://schemas.microsoft.com/office/drawing/2014/main" id="{CA3A5761-BD01-0988-6A4B-2F1F32D0E5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9555E1-68E8-20AB-1E87-1767AA0A081E}"/>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197723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691A7-55BA-5568-03C0-78061AFF9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11CB8B-F50F-4A80-26F2-4BEA8608A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FF9EF3A-07DF-164D-409A-E229D2468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4B2CE-D1FD-FC5B-7BCC-6ABB675DF885}"/>
              </a:ext>
            </a:extLst>
          </p:cNvPr>
          <p:cNvSpPr>
            <a:spLocks noGrp="1"/>
          </p:cNvSpPr>
          <p:nvPr>
            <p:ph type="dt" sz="half" idx="10"/>
          </p:nvPr>
        </p:nvSpPr>
        <p:spPr/>
        <p:txBody>
          <a:bodyPr/>
          <a:lstStyle/>
          <a:p>
            <a:fld id="{338F45C8-D97D-43BB-A84B-217B6F022037}" type="datetimeFigureOut">
              <a:rPr lang="en-GB" smtClean="0"/>
              <a:t>06/05/2026</a:t>
            </a:fld>
            <a:endParaRPr lang="en-GB"/>
          </a:p>
        </p:txBody>
      </p:sp>
      <p:sp>
        <p:nvSpPr>
          <p:cNvPr id="6" name="Footer Placeholder 5">
            <a:extLst>
              <a:ext uri="{FF2B5EF4-FFF2-40B4-BE49-F238E27FC236}">
                <a16:creationId xmlns:a16="http://schemas.microsoft.com/office/drawing/2014/main" id="{377E6F23-FA96-543F-E0F8-ED50B8D76B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2BE2A0-B919-9AD4-0CB6-263FD8C8B47A}"/>
              </a:ext>
            </a:extLst>
          </p:cNvPr>
          <p:cNvSpPr>
            <a:spLocks noGrp="1"/>
          </p:cNvSpPr>
          <p:nvPr>
            <p:ph type="sldNum" sz="quarter" idx="12"/>
          </p:nvPr>
        </p:nvSpPr>
        <p:spPr/>
        <p:txBody>
          <a:bodyPr/>
          <a:lstStyle/>
          <a:p>
            <a:fld id="{4D136A3F-541C-43C0-B087-D30478A106E9}" type="slidenum">
              <a:rPr lang="en-GB" smtClean="0"/>
              <a:t>‹#›</a:t>
            </a:fld>
            <a:endParaRPr lang="en-GB"/>
          </a:p>
        </p:txBody>
      </p:sp>
    </p:spTree>
    <p:extLst>
      <p:ext uri="{BB962C8B-B14F-4D97-AF65-F5344CB8AC3E}">
        <p14:creationId xmlns:p14="http://schemas.microsoft.com/office/powerpoint/2010/main" val="3561969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E186E-31F6-6751-B7CA-A8ACCDBA80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4138A0-982F-9780-35A5-A8E2F4F91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72DB72-4ED9-7FA6-BC81-DD8170EC4E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8F45C8-D97D-43BB-A84B-217B6F022037}" type="datetimeFigureOut">
              <a:rPr lang="en-GB" smtClean="0"/>
              <a:t>06/05/2026</a:t>
            </a:fld>
            <a:endParaRPr lang="en-GB"/>
          </a:p>
        </p:txBody>
      </p:sp>
      <p:sp>
        <p:nvSpPr>
          <p:cNvPr id="5" name="Footer Placeholder 4">
            <a:extLst>
              <a:ext uri="{FF2B5EF4-FFF2-40B4-BE49-F238E27FC236}">
                <a16:creationId xmlns:a16="http://schemas.microsoft.com/office/drawing/2014/main" id="{3D4A292E-DEF7-4681-4360-616C5B349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FA1DD93-DAF4-F4E2-ECD5-8BD453E401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136A3F-541C-43C0-B087-D30478A106E9}" type="slidenum">
              <a:rPr lang="en-GB" smtClean="0"/>
              <a:t>‹#›</a:t>
            </a:fld>
            <a:endParaRPr lang="en-GB"/>
          </a:p>
        </p:txBody>
      </p:sp>
    </p:spTree>
    <p:extLst>
      <p:ext uri="{BB962C8B-B14F-4D97-AF65-F5344CB8AC3E}">
        <p14:creationId xmlns:p14="http://schemas.microsoft.com/office/powerpoint/2010/main" val="118925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tracking.us.nylas.com/l/570b454ab3934812bdc13a16d11611af/2/4f2cb9873438ce21e518407a3948d1ff29f165379fda761807501f9b631f638f?cache_buster=1756302661" TargetMode="External"/><Relationship Id="rId5" Type="http://schemas.openxmlformats.org/officeDocument/2006/relationships/hyperlink" Target="https://fortune.com/company/sap/" TargetMode="External"/><Relationship Id="rId4" Type="http://schemas.openxmlformats.org/officeDocument/2006/relationships/hyperlink" Target="https://tracking.us.nylas.com/l/570b454ab3934812bdc13a16d11611af/1/86476dceef8fc3c6e1e63585451a7ede42cdd8ca4b182dd9f4db59951f0d9a8b?cache_buster=175630266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AC6C-9762-4327-B0FE-1EBACE69DF30}"/>
              </a:ext>
            </a:extLst>
          </p:cNvPr>
          <p:cNvSpPr>
            <a:spLocks noGrp="1"/>
          </p:cNvSpPr>
          <p:nvPr>
            <p:ph type="title"/>
          </p:nvPr>
        </p:nvSpPr>
        <p:spPr>
          <a:xfrm>
            <a:off x="1277530" y="2543463"/>
            <a:ext cx="9636939" cy="1771074"/>
          </a:xfrm>
        </p:spPr>
        <p:txBody>
          <a:bodyPr>
            <a:noAutofit/>
          </a:bodyPr>
          <a:lstStyle/>
          <a:p>
            <a:pPr algn="ctr"/>
            <a:r>
              <a:rPr lang="en-US" sz="3600" dirty="0"/>
              <a:t>The Automobile Moment: Why Higher Education Must Outrun the 'Horse-Carriage’ Pedagogy</a:t>
            </a:r>
            <a:br>
              <a:rPr lang="en-US" sz="3600" dirty="0"/>
            </a:br>
            <a:br>
              <a:rPr lang="en-US" sz="3600" dirty="0"/>
            </a:br>
            <a:r>
              <a:rPr lang="en-US" sz="3200" dirty="0"/>
              <a:t>School of Computing</a:t>
            </a:r>
            <a:br>
              <a:rPr kumimoji="0" lang="en-US" altLang="zh-CN" sz="3600" b="1" i="0" u="none" strike="noStrike" kern="1200" cap="none" spc="0" normalizeH="0" baseline="0" noProof="0" dirty="0">
                <a:ln>
                  <a:noFill/>
                </a:ln>
                <a:solidFill>
                  <a:prstClr val="white"/>
                </a:solidFill>
                <a:effectLst/>
                <a:uLnTx/>
                <a:uFillTx/>
                <a:latin typeface="Futura PT" panose="020B0502020204020303"/>
                <a:ea typeface="等线 Light" panose="02010600030101010101" pitchFamily="2" charset="-122"/>
                <a:cs typeface="Arial" panose="020B0604020202020204" pitchFamily="34" charset="0"/>
              </a:rPr>
            </a:br>
            <a:r>
              <a:rPr lang="en-US" sz="2000" dirty="0">
                <a:latin typeface="Futura PT" panose="020B0502020204020303"/>
              </a:rPr>
              <a:t>Pervasive Computing Research Centre (PCRC)</a:t>
            </a:r>
            <a:endParaRPr lang="en-US" sz="4800" i="1" dirty="0">
              <a:latin typeface="Futura PT" panose="020B0502020204020303"/>
            </a:endParaRPr>
          </a:p>
        </p:txBody>
      </p:sp>
      <p:pic>
        <p:nvPicPr>
          <p:cNvPr id="3" name="Picture 2">
            <a:extLst>
              <a:ext uri="{FF2B5EF4-FFF2-40B4-BE49-F238E27FC236}">
                <a16:creationId xmlns:a16="http://schemas.microsoft.com/office/drawing/2014/main" id="{A543AF8C-D089-3CDB-0AB8-08BF3AF615B6}"/>
              </a:ext>
            </a:extLst>
          </p:cNvPr>
          <p:cNvPicPr>
            <a:picLocks noChangeAspect="1"/>
          </p:cNvPicPr>
          <p:nvPr/>
        </p:nvPicPr>
        <p:blipFill>
          <a:blip r:embed="rId3"/>
          <a:stretch>
            <a:fillRect/>
          </a:stretch>
        </p:blipFill>
        <p:spPr>
          <a:xfrm>
            <a:off x="10675487" y="272956"/>
            <a:ext cx="1225361" cy="821140"/>
          </a:xfrm>
          <a:prstGeom prst="rect">
            <a:avLst/>
          </a:prstGeom>
        </p:spPr>
      </p:pic>
      <p:sp>
        <p:nvSpPr>
          <p:cNvPr id="4" name="Title 1">
            <a:extLst>
              <a:ext uri="{FF2B5EF4-FFF2-40B4-BE49-F238E27FC236}">
                <a16:creationId xmlns:a16="http://schemas.microsoft.com/office/drawing/2014/main" id="{2BBE3E15-C10A-49EC-BA73-9A5F00104EFF}"/>
              </a:ext>
            </a:extLst>
          </p:cNvPr>
          <p:cNvSpPr txBox="1">
            <a:spLocks/>
          </p:cNvSpPr>
          <p:nvPr/>
        </p:nvSpPr>
        <p:spPr>
          <a:xfrm>
            <a:off x="373144" y="4869813"/>
            <a:ext cx="7446119" cy="20962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2000" dirty="0">
                <a:latin typeface="Futura PT" panose="020B0502020204020303"/>
              </a:rPr>
              <a:t>Dr Rashid Kamal</a:t>
            </a:r>
          </a:p>
          <a:p>
            <a:endParaRPr lang="en-US" altLang="zh-CN" sz="2000" dirty="0">
              <a:latin typeface="Futura PT" panose="020B0502020204020303"/>
            </a:endParaRPr>
          </a:p>
          <a:p>
            <a:r>
              <a:rPr lang="en-US" altLang="zh-CN" sz="2000" dirty="0">
                <a:latin typeface="Futura PT" panose="020B0502020204020303"/>
              </a:rPr>
              <a:t>07/05/2026</a:t>
            </a:r>
          </a:p>
          <a:p>
            <a:endParaRPr lang="en-US" sz="2000" dirty="0">
              <a:latin typeface="Futura PT" panose="020B0502020204020303"/>
            </a:endParaRPr>
          </a:p>
        </p:txBody>
      </p:sp>
    </p:spTree>
    <p:extLst>
      <p:ext uri="{BB962C8B-B14F-4D97-AF65-F5344CB8AC3E}">
        <p14:creationId xmlns:p14="http://schemas.microsoft.com/office/powerpoint/2010/main" val="387233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A297B8-A5C3-DB41-62DF-F5C748F5FD0C}"/>
              </a:ext>
            </a:extLst>
          </p:cNvPr>
          <p:cNvSpPr>
            <a:spLocks noGrp="1"/>
          </p:cNvSpPr>
          <p:nvPr>
            <p:ph type="title"/>
          </p:nvPr>
        </p:nvSpPr>
        <p:spPr>
          <a:xfrm>
            <a:off x="838200" y="365125"/>
            <a:ext cx="10515600" cy="1325563"/>
          </a:xfrm>
        </p:spPr>
        <p:txBody>
          <a:bodyPr anchor="ctr">
            <a:normAutofit/>
          </a:bodyPr>
          <a:lstStyle/>
          <a:p>
            <a:r>
              <a:rPr lang="en-US" sz="3600" b="1" dirty="0">
                <a:solidFill>
                  <a:srgbClr val="00B0F0"/>
                </a:solidFill>
                <a:latin typeface="Arial" panose="020B0604020202020204" pitchFamily="34" charset="0"/>
                <a:cs typeface="Arial" panose="020B0604020202020204" pitchFamily="34" charset="0"/>
              </a:rPr>
              <a:t>AI Capability Is Moving Faster Than Curriculum Revision </a:t>
            </a:r>
          </a:p>
        </p:txBody>
      </p:sp>
      <p:sp>
        <p:nvSpPr>
          <p:cNvPr id="2" name="Text Placeholder 1">
            <a:extLst>
              <a:ext uri="{FF2B5EF4-FFF2-40B4-BE49-F238E27FC236}">
                <a16:creationId xmlns:a16="http://schemas.microsoft.com/office/drawing/2014/main" id="{796237C3-8D02-9F9A-E66C-216FA029DAFD}"/>
              </a:ext>
            </a:extLst>
          </p:cNvPr>
          <p:cNvSpPr>
            <a:spLocks noGrp="1"/>
          </p:cNvSpPr>
          <p:nvPr>
            <p:ph sz="half" idx="1"/>
          </p:nvPr>
        </p:nvSpPr>
        <p:spPr>
          <a:xfrm>
            <a:off x="838200" y="1825625"/>
            <a:ext cx="5181600" cy="4351338"/>
          </a:xfrm>
        </p:spPr>
        <p:txBody>
          <a:bodyPr>
            <a:noAutofit/>
          </a:bodyPr>
          <a:lstStyle/>
          <a:p>
            <a:pPr marL="342900" indent="-342900">
              <a:buFont typeface="Arial" panose="020B0604020202020204" pitchFamily="34" charset="0"/>
              <a:buChar char="•"/>
            </a:pPr>
            <a:r>
              <a:rPr lang="en-US" sz="2400" dirty="0"/>
              <a:t>AI capability in coding, reasoning, and content generation is improving rapidly</a:t>
            </a:r>
          </a:p>
          <a:p>
            <a:pPr marL="342900" indent="-342900">
              <a:buFont typeface="Arial" panose="020B0604020202020204" pitchFamily="34" charset="0"/>
              <a:buChar char="•"/>
            </a:pPr>
            <a:r>
              <a:rPr lang="en-US" sz="2400" dirty="0"/>
              <a:t>Curriculum review and approval cycles in universities are much slower</a:t>
            </a:r>
          </a:p>
          <a:p>
            <a:pPr marL="342900" indent="-342900">
              <a:buFont typeface="Arial" panose="020B0604020202020204" pitchFamily="34" charset="0"/>
              <a:buChar char="•"/>
            </a:pPr>
            <a:r>
              <a:rPr lang="en-US" sz="2400" dirty="0"/>
              <a:t>Traditional assessments are becoming misaligned with real world digital practice</a:t>
            </a:r>
          </a:p>
          <a:p>
            <a:pPr marL="342900" indent="-342900">
              <a:buFont typeface="Arial" panose="020B0604020202020204" pitchFamily="34" charset="0"/>
              <a:buChar char="•"/>
            </a:pPr>
            <a:r>
              <a:rPr lang="en-US" sz="2400" dirty="0"/>
              <a:t>Higher education must redesign learning for a world where AI is already part of computing work</a:t>
            </a:r>
          </a:p>
          <a:p>
            <a:endParaRPr lang="en-US" sz="2400" dirty="0"/>
          </a:p>
        </p:txBody>
      </p:sp>
      <p:pic>
        <p:nvPicPr>
          <p:cNvPr id="5" name="Picture 4">
            <a:extLst>
              <a:ext uri="{FF2B5EF4-FFF2-40B4-BE49-F238E27FC236}">
                <a16:creationId xmlns:a16="http://schemas.microsoft.com/office/drawing/2014/main" id="{B3702A6C-891B-D25B-B70C-9C6897134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1928655"/>
            <a:ext cx="5181600" cy="4145278"/>
          </a:xfrm>
          <a:prstGeom prst="rect">
            <a:avLst/>
          </a:prstGeom>
          <a:noFill/>
        </p:spPr>
      </p:pic>
      <p:sp>
        <p:nvSpPr>
          <p:cNvPr id="6" name="TextBox 5">
            <a:extLst>
              <a:ext uri="{FF2B5EF4-FFF2-40B4-BE49-F238E27FC236}">
                <a16:creationId xmlns:a16="http://schemas.microsoft.com/office/drawing/2014/main" id="{619AC375-4D6C-8B3F-7466-89A616A89BD9}"/>
              </a:ext>
            </a:extLst>
          </p:cNvPr>
          <p:cNvSpPr txBox="1"/>
          <p:nvPr/>
        </p:nvSpPr>
        <p:spPr>
          <a:xfrm>
            <a:off x="6019800" y="6073933"/>
            <a:ext cx="6079435" cy="646331"/>
          </a:xfrm>
          <a:prstGeom prst="rect">
            <a:avLst/>
          </a:prstGeom>
          <a:noFill/>
        </p:spPr>
        <p:txBody>
          <a:bodyPr wrap="square" rtlCol="0">
            <a:spAutoFit/>
          </a:bodyPr>
          <a:lstStyle/>
          <a:p>
            <a:r>
              <a:rPr lang="en-US" sz="1200" dirty="0"/>
              <a:t>Fig 2: AI capabilities in code understanding and reasoning are advancing rapidly, highlighting the growing gap between emerging AI performance and the slower pace of curriculum revision. Adapted from Nguyen Manh et al. (2025), </a:t>
            </a:r>
            <a:r>
              <a:rPr lang="en-US" sz="1200" i="1" dirty="0" err="1"/>
              <a:t>CodeMMLU</a:t>
            </a:r>
            <a:r>
              <a:rPr lang="en-US" sz="1200" dirty="0"/>
              <a:t>, ICLR 2025.</a:t>
            </a:r>
          </a:p>
        </p:txBody>
      </p:sp>
    </p:spTree>
    <p:extLst>
      <p:ext uri="{BB962C8B-B14F-4D97-AF65-F5344CB8AC3E}">
        <p14:creationId xmlns:p14="http://schemas.microsoft.com/office/powerpoint/2010/main" val="334754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54936-B358-A6DE-09BE-E03488B5F6D7}"/>
              </a:ext>
            </a:extLst>
          </p:cNvPr>
          <p:cNvSpPr>
            <a:spLocks noGrp="1"/>
          </p:cNvSpPr>
          <p:nvPr>
            <p:ph type="title"/>
          </p:nvPr>
        </p:nvSpPr>
        <p:spPr>
          <a:xfrm>
            <a:off x="838200" y="365125"/>
            <a:ext cx="10515600" cy="1325563"/>
          </a:xfrm>
        </p:spPr>
        <p:txBody>
          <a:bodyPr anchor="ctr">
            <a:normAutofit/>
          </a:bodyPr>
          <a:lstStyle/>
          <a:p>
            <a:r>
              <a:rPr lang="en-US" sz="3600" b="1" dirty="0">
                <a:solidFill>
                  <a:srgbClr val="00B0F0"/>
                </a:solidFill>
                <a:latin typeface="Arial" panose="020B0604020202020204" pitchFamily="34" charset="0"/>
                <a:cs typeface="Arial" panose="020B0604020202020204" pitchFamily="34" charset="0"/>
              </a:rPr>
              <a:t>The Classroom Myth</a:t>
            </a:r>
          </a:p>
        </p:txBody>
      </p:sp>
      <p:sp>
        <p:nvSpPr>
          <p:cNvPr id="2" name="Text Placeholder 1">
            <a:extLst>
              <a:ext uri="{FF2B5EF4-FFF2-40B4-BE49-F238E27FC236}">
                <a16:creationId xmlns:a16="http://schemas.microsoft.com/office/drawing/2014/main" id="{C032054D-6EDF-79FD-D0A5-BD0BA836E7D3}"/>
              </a:ext>
            </a:extLst>
          </p:cNvPr>
          <p:cNvSpPr>
            <a:spLocks noGrp="1"/>
          </p:cNvSpPr>
          <p:nvPr>
            <p:ph sz="half" idx="1"/>
          </p:nvPr>
        </p:nvSpPr>
        <p:spPr>
          <a:xfrm>
            <a:off x="838200" y="1825625"/>
            <a:ext cx="5181600" cy="4351338"/>
          </a:xfrm>
        </p:spPr>
        <p:txBody>
          <a:bodyPr>
            <a:normAutofit/>
          </a:bodyPr>
          <a:lstStyle/>
          <a:p>
            <a:pPr marL="342900" indent="-342900">
              <a:buFont typeface="Arial" panose="020B0604020202020204" pitchFamily="34" charset="0"/>
              <a:buChar char="•"/>
            </a:pPr>
            <a:r>
              <a:rPr lang="en-US" sz="2400" dirty="0"/>
              <a:t>AI use will not disappear</a:t>
            </a:r>
          </a:p>
          <a:p>
            <a:pPr marL="342900" indent="-342900">
              <a:buFont typeface="Arial" panose="020B0604020202020204" pitchFamily="34" charset="0"/>
              <a:buChar char="•"/>
            </a:pPr>
            <a:r>
              <a:rPr lang="en-US" sz="2400" dirty="0"/>
              <a:t>Bans often push use underground</a:t>
            </a:r>
          </a:p>
          <a:p>
            <a:pPr marL="342900" indent="-342900">
              <a:buFont typeface="Arial" panose="020B0604020202020204" pitchFamily="34" charset="0"/>
              <a:buChar char="•"/>
            </a:pPr>
            <a:r>
              <a:rPr lang="en-US" sz="2400" dirty="0"/>
              <a:t>Detection tools cannot carry the full burden</a:t>
            </a:r>
          </a:p>
          <a:p>
            <a:pPr marL="342900" indent="-342900">
              <a:buFont typeface="Arial" panose="020B0604020202020204" pitchFamily="34" charset="0"/>
              <a:buChar char="•"/>
            </a:pPr>
            <a:r>
              <a:rPr lang="en-US" sz="2400" dirty="0"/>
              <a:t>Students need AI literacy, not AI avoidance</a:t>
            </a:r>
          </a:p>
          <a:p>
            <a:pPr marL="342900" indent="-342900">
              <a:buFont typeface="Arial" panose="020B0604020202020204" pitchFamily="34" charset="0"/>
              <a:buChar char="•"/>
            </a:pPr>
            <a:r>
              <a:rPr lang="en-US" sz="2400" dirty="0"/>
              <a:t>Responsible AI use must be taught, evidenced, and assessed</a:t>
            </a:r>
          </a:p>
        </p:txBody>
      </p:sp>
      <p:pic>
        <p:nvPicPr>
          <p:cNvPr id="4" name="Picture 3" descr="r/Damnthatsinteresting - Math teachers protest against calculator use 1966">
            <a:extLst>
              <a:ext uri="{FF2B5EF4-FFF2-40B4-BE49-F238E27FC236}">
                <a16:creationId xmlns:a16="http://schemas.microsoft.com/office/drawing/2014/main" id="{F4411297-0169-168D-F4A7-0005702B5A80}"/>
              </a:ext>
            </a:extLst>
          </p:cNvPr>
          <p:cNvPicPr>
            <a:picLocks noChangeAspect="1"/>
          </p:cNvPicPr>
          <p:nvPr/>
        </p:nvPicPr>
        <p:blipFill>
          <a:blip r:embed="rId2"/>
          <a:stretch>
            <a:fillRect/>
          </a:stretch>
        </p:blipFill>
        <p:spPr>
          <a:xfrm>
            <a:off x="6919121" y="1825625"/>
            <a:ext cx="3687758" cy="4351338"/>
          </a:xfrm>
          <a:prstGeom prst="rect">
            <a:avLst/>
          </a:prstGeom>
          <a:noFill/>
        </p:spPr>
      </p:pic>
    </p:spTree>
    <p:extLst>
      <p:ext uri="{BB962C8B-B14F-4D97-AF65-F5344CB8AC3E}">
        <p14:creationId xmlns:p14="http://schemas.microsoft.com/office/powerpoint/2010/main" val="351177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090572-E531-C175-780B-0FE2A27CC4E2}"/>
              </a:ext>
            </a:extLst>
          </p:cNvPr>
          <p:cNvSpPr>
            <a:spLocks noGrp="1"/>
          </p:cNvSpPr>
          <p:nvPr>
            <p:ph type="title"/>
          </p:nvPr>
        </p:nvSpPr>
        <p:spPr>
          <a:xfrm>
            <a:off x="472440" y="342265"/>
            <a:ext cx="10515600" cy="1325563"/>
          </a:xfrm>
        </p:spPr>
        <p:txBody>
          <a:bodyPr anchor="ctr">
            <a:normAutofit/>
          </a:bodyPr>
          <a:lstStyle/>
          <a:p>
            <a:r>
              <a:rPr lang="en-US" sz="3600" b="1" dirty="0">
                <a:solidFill>
                  <a:srgbClr val="00B0F0"/>
                </a:solidFill>
                <a:latin typeface="Arial" panose="020B0604020202020204" pitchFamily="34" charset="0"/>
                <a:cs typeface="Arial" panose="020B0604020202020204" pitchFamily="34" charset="0"/>
              </a:rPr>
              <a:t>From Programs to Intelligent Systems</a:t>
            </a:r>
          </a:p>
        </p:txBody>
      </p:sp>
      <p:sp>
        <p:nvSpPr>
          <p:cNvPr id="2" name="Text Placeholder 1">
            <a:extLst>
              <a:ext uri="{FF2B5EF4-FFF2-40B4-BE49-F238E27FC236}">
                <a16:creationId xmlns:a16="http://schemas.microsoft.com/office/drawing/2014/main" id="{7D822453-CF5F-1510-C06C-C1D4289971EE}"/>
              </a:ext>
            </a:extLst>
          </p:cNvPr>
          <p:cNvSpPr>
            <a:spLocks noGrp="1"/>
          </p:cNvSpPr>
          <p:nvPr>
            <p:ph sz="half" idx="1"/>
          </p:nvPr>
        </p:nvSpPr>
        <p:spPr>
          <a:xfrm>
            <a:off x="392430" y="1900375"/>
            <a:ext cx="4956810" cy="4351338"/>
          </a:xfrm>
        </p:spPr>
        <p:txBody>
          <a:bodyPr>
            <a:normAutofit/>
          </a:bodyPr>
          <a:lstStyle/>
          <a:p>
            <a:pPr marL="285750" indent="-285750">
              <a:buFont typeface="Arial" panose="020B0604020202020204" pitchFamily="34" charset="0"/>
              <a:buChar char="•"/>
            </a:pPr>
            <a:r>
              <a:rPr lang="en-US" sz="2400" dirty="0">
                <a:cs typeface="Arial" panose="020B0604020202020204" pitchFamily="34" charset="0"/>
              </a:rPr>
              <a:t>Computing is moving from isolated programs to intelligent, connected systems</a:t>
            </a:r>
          </a:p>
          <a:p>
            <a:pPr marL="285750" indent="-285750">
              <a:buFont typeface="Arial" panose="020B0604020202020204" pitchFamily="34" charset="0"/>
              <a:buChar char="•"/>
            </a:pPr>
            <a:r>
              <a:rPr lang="en-US" sz="2400" dirty="0">
                <a:cs typeface="Arial" panose="020B0604020202020204" pitchFamily="34" charset="0"/>
              </a:rPr>
              <a:t>Students must understand software, data, AI, infrastructure, and users together</a:t>
            </a:r>
          </a:p>
          <a:p>
            <a:pPr marL="285750" indent="-285750">
              <a:buFont typeface="Arial" panose="020B0604020202020204" pitchFamily="34" charset="0"/>
              <a:buChar char="•"/>
            </a:pPr>
            <a:r>
              <a:rPr lang="en-US" sz="2400" dirty="0">
                <a:cs typeface="Arial" panose="020B0604020202020204" pitchFamily="34" charset="0"/>
              </a:rPr>
              <a:t>The future graduate designs, verifies, secures, and governs intelligent systems</a:t>
            </a:r>
          </a:p>
        </p:txBody>
      </p:sp>
      <p:pic>
        <p:nvPicPr>
          <p:cNvPr id="5" name="Picture 4">
            <a:extLst>
              <a:ext uri="{FF2B5EF4-FFF2-40B4-BE49-F238E27FC236}">
                <a16:creationId xmlns:a16="http://schemas.microsoft.com/office/drawing/2014/main" id="{12415B90-B411-34C5-6513-71E9F9761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920" y="1673862"/>
            <a:ext cx="7117080" cy="4003355"/>
          </a:xfrm>
          <a:prstGeom prst="rect">
            <a:avLst/>
          </a:prstGeom>
          <a:noFill/>
        </p:spPr>
      </p:pic>
      <p:sp>
        <p:nvSpPr>
          <p:cNvPr id="6" name="TextBox 5">
            <a:extLst>
              <a:ext uri="{FF2B5EF4-FFF2-40B4-BE49-F238E27FC236}">
                <a16:creationId xmlns:a16="http://schemas.microsoft.com/office/drawing/2014/main" id="{1A443530-D06F-747B-B6FA-2BB97786C9FF}"/>
              </a:ext>
            </a:extLst>
          </p:cNvPr>
          <p:cNvSpPr txBox="1"/>
          <p:nvPr/>
        </p:nvSpPr>
        <p:spPr>
          <a:xfrm>
            <a:off x="6720840" y="5863590"/>
            <a:ext cx="4640580" cy="461665"/>
          </a:xfrm>
          <a:prstGeom prst="rect">
            <a:avLst/>
          </a:prstGeom>
          <a:noFill/>
        </p:spPr>
        <p:txBody>
          <a:bodyPr wrap="square" rtlCol="0">
            <a:spAutoFit/>
          </a:bodyPr>
          <a:lstStyle/>
          <a:p>
            <a:r>
              <a:rPr lang="en-US" sz="1200" dirty="0"/>
              <a:t>Fig 3: From deterministic computation to agentic AI systems with real world impact (Generated from Gemini/ChatGPT</a:t>
            </a:r>
          </a:p>
        </p:txBody>
      </p:sp>
    </p:spTree>
    <p:extLst>
      <p:ext uri="{BB962C8B-B14F-4D97-AF65-F5344CB8AC3E}">
        <p14:creationId xmlns:p14="http://schemas.microsoft.com/office/powerpoint/2010/main" val="3661787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0F8DB5-AAEF-0DAE-8FCE-D26AD1ED1068}"/>
              </a:ext>
            </a:extLst>
          </p:cNvPr>
          <p:cNvSpPr>
            <a:spLocks noGrp="1"/>
          </p:cNvSpPr>
          <p:nvPr>
            <p:ph type="body" sz="quarter" idx="13"/>
          </p:nvPr>
        </p:nvSpPr>
        <p:spPr>
          <a:xfrm>
            <a:off x="539076" y="1656141"/>
            <a:ext cx="5255933" cy="4700209"/>
          </a:xfrm>
        </p:spPr>
        <p:txBody>
          <a:bodyPr>
            <a:normAutofit/>
          </a:bodyPr>
          <a:lstStyle/>
          <a:p>
            <a:pPr marL="342900" indent="-342900">
              <a:buFont typeface="Arial" panose="020B0604020202020204" pitchFamily="34" charset="0"/>
              <a:buChar char="•"/>
            </a:pPr>
            <a:r>
              <a:rPr lang="en-US" sz="2400" dirty="0">
                <a:latin typeface="+mn-lt"/>
              </a:rPr>
              <a:t>Agentic systems can plan, call tools, write code, and use memory</a:t>
            </a:r>
          </a:p>
          <a:p>
            <a:pPr marL="342900" indent="-342900">
              <a:buFont typeface="Arial" panose="020B0604020202020204" pitchFamily="34" charset="0"/>
              <a:buChar char="•"/>
            </a:pPr>
            <a:r>
              <a:rPr lang="en-US" sz="2400" dirty="0">
                <a:latin typeface="+mn-lt"/>
              </a:rPr>
              <a:t>They can interact with APIs, databases, cloud services, and external systems</a:t>
            </a:r>
          </a:p>
          <a:p>
            <a:pPr marL="342900" indent="-342900">
              <a:buFont typeface="Arial" panose="020B0604020202020204" pitchFamily="34" charset="0"/>
              <a:buChar char="•"/>
            </a:pPr>
            <a:r>
              <a:rPr lang="en-US" sz="2400" dirty="0">
                <a:latin typeface="+mn-lt"/>
              </a:rPr>
              <a:t>Failures may be unpredictable, hidden, or difficult to trace</a:t>
            </a:r>
          </a:p>
          <a:p>
            <a:pPr marL="342900" indent="-342900">
              <a:buFont typeface="Arial" panose="020B0604020202020204" pitchFamily="34" charset="0"/>
              <a:buChar char="•"/>
            </a:pPr>
            <a:r>
              <a:rPr lang="en-US" sz="2400" dirty="0">
                <a:latin typeface="+mn-lt"/>
              </a:rPr>
              <a:t>Students need orchestration, guardrails, monitoring, and human oversight</a:t>
            </a:r>
          </a:p>
        </p:txBody>
      </p:sp>
      <p:sp>
        <p:nvSpPr>
          <p:cNvPr id="3" name="Title 2">
            <a:extLst>
              <a:ext uri="{FF2B5EF4-FFF2-40B4-BE49-F238E27FC236}">
                <a16:creationId xmlns:a16="http://schemas.microsoft.com/office/drawing/2014/main" id="{5CDB3662-1B6C-7426-383C-43812E2CB961}"/>
              </a:ext>
            </a:extLst>
          </p:cNvPr>
          <p:cNvSpPr>
            <a:spLocks noGrp="1"/>
          </p:cNvSpPr>
          <p:nvPr>
            <p:ph type="title"/>
          </p:nvPr>
        </p:nvSpPr>
        <p:spPr>
          <a:xfrm>
            <a:off x="539076" y="569815"/>
            <a:ext cx="9415152" cy="772528"/>
          </a:xfrm>
        </p:spPr>
        <p:txBody>
          <a:bodyPr>
            <a:normAutofit fontScale="90000"/>
          </a:bodyPr>
          <a:lstStyle/>
          <a:p>
            <a:r>
              <a:rPr lang="en-US" dirty="0"/>
              <a:t>From Software Tools to Software Agents</a:t>
            </a:r>
          </a:p>
        </p:txBody>
      </p:sp>
      <p:graphicFrame>
        <p:nvGraphicFramePr>
          <p:cNvPr id="5" name="Table 4">
            <a:extLst>
              <a:ext uri="{FF2B5EF4-FFF2-40B4-BE49-F238E27FC236}">
                <a16:creationId xmlns:a16="http://schemas.microsoft.com/office/drawing/2014/main" id="{0D22356A-A56F-3E10-A3F4-5FEF61B83939}"/>
              </a:ext>
            </a:extLst>
          </p:cNvPr>
          <p:cNvGraphicFramePr>
            <a:graphicFrameLocks noGrp="1"/>
          </p:cNvGraphicFramePr>
          <p:nvPr>
            <p:extLst>
              <p:ext uri="{D42A27DB-BD31-4B8C-83A1-F6EECF244321}">
                <p14:modId xmlns:p14="http://schemas.microsoft.com/office/powerpoint/2010/main" val="3336936253"/>
              </p:ext>
            </p:extLst>
          </p:nvPr>
        </p:nvGraphicFramePr>
        <p:xfrm>
          <a:off x="5953162" y="1656141"/>
          <a:ext cx="5699762" cy="4292544"/>
        </p:xfrm>
        <a:graphic>
          <a:graphicData uri="http://schemas.openxmlformats.org/drawingml/2006/table">
            <a:tbl>
              <a:tblPr firstRow="1" bandRow="1">
                <a:tableStyleId>{5C22544A-7EE6-4342-B048-85BDC9FD1C3A}</a:tableStyleId>
              </a:tblPr>
              <a:tblGrid>
                <a:gridCol w="2849881">
                  <a:extLst>
                    <a:ext uri="{9D8B030D-6E8A-4147-A177-3AD203B41FA5}">
                      <a16:colId xmlns:a16="http://schemas.microsoft.com/office/drawing/2014/main" val="4044663256"/>
                    </a:ext>
                  </a:extLst>
                </a:gridCol>
                <a:gridCol w="2849881">
                  <a:extLst>
                    <a:ext uri="{9D8B030D-6E8A-4147-A177-3AD203B41FA5}">
                      <a16:colId xmlns:a16="http://schemas.microsoft.com/office/drawing/2014/main" val="3319934506"/>
                    </a:ext>
                  </a:extLst>
                </a:gridCol>
              </a:tblGrid>
              <a:tr h="740763">
                <a:tc>
                  <a:txBody>
                    <a:bodyPr/>
                    <a:lstStyle/>
                    <a:p>
                      <a:pPr>
                        <a:buNone/>
                      </a:pPr>
                      <a:r>
                        <a:rPr lang="en-US" sz="2400" dirty="0"/>
                        <a:t>Traditional software tools</a:t>
                      </a:r>
                    </a:p>
                  </a:txBody>
                  <a:tcPr marL="105823" marR="105823" marT="52912" marB="52912" anchor="ctr"/>
                </a:tc>
                <a:tc>
                  <a:txBody>
                    <a:bodyPr/>
                    <a:lstStyle/>
                    <a:p>
                      <a:pPr>
                        <a:buNone/>
                      </a:pPr>
                      <a:r>
                        <a:rPr lang="en-US" sz="2400"/>
                        <a:t>Agentic software systems</a:t>
                      </a:r>
                    </a:p>
                  </a:txBody>
                  <a:tcPr marL="105823" marR="105823" marT="52912" marB="52912" anchor="ctr"/>
                </a:tc>
                <a:extLst>
                  <a:ext uri="{0D108BD9-81ED-4DB2-BD59-A6C34878D82A}">
                    <a16:rowId xmlns:a16="http://schemas.microsoft.com/office/drawing/2014/main" val="374198647"/>
                  </a:ext>
                </a:extLst>
              </a:tr>
              <a:tr h="423293">
                <a:tc>
                  <a:txBody>
                    <a:bodyPr/>
                    <a:lstStyle/>
                    <a:p>
                      <a:pPr>
                        <a:buNone/>
                      </a:pPr>
                      <a:r>
                        <a:rPr lang="en-US" sz="2400" dirty="0"/>
                        <a:t>Wait for user input</a:t>
                      </a:r>
                    </a:p>
                  </a:txBody>
                  <a:tcPr marL="105823" marR="105823" marT="52912" marB="52912" anchor="ctr"/>
                </a:tc>
                <a:tc>
                  <a:txBody>
                    <a:bodyPr/>
                    <a:lstStyle/>
                    <a:p>
                      <a:pPr>
                        <a:buNone/>
                      </a:pPr>
                      <a:r>
                        <a:rPr lang="en-US" sz="2400" dirty="0"/>
                        <a:t>Act toward a goal</a:t>
                      </a:r>
                    </a:p>
                  </a:txBody>
                  <a:tcPr marL="105823" marR="105823" marT="52912" marB="52912" anchor="ctr"/>
                </a:tc>
                <a:extLst>
                  <a:ext uri="{0D108BD9-81ED-4DB2-BD59-A6C34878D82A}">
                    <a16:rowId xmlns:a16="http://schemas.microsoft.com/office/drawing/2014/main" val="714919021"/>
                  </a:ext>
                </a:extLst>
              </a:tr>
              <a:tr h="740763">
                <a:tc>
                  <a:txBody>
                    <a:bodyPr/>
                    <a:lstStyle/>
                    <a:p>
                      <a:pPr>
                        <a:buNone/>
                      </a:pPr>
                      <a:r>
                        <a:rPr lang="en-US" sz="2400" dirty="0"/>
                        <a:t>Follow fixed instructions</a:t>
                      </a:r>
                    </a:p>
                  </a:txBody>
                  <a:tcPr marL="105823" marR="105823" marT="52912" marB="52912" anchor="ctr"/>
                </a:tc>
                <a:tc>
                  <a:txBody>
                    <a:bodyPr/>
                    <a:lstStyle/>
                    <a:p>
                      <a:pPr>
                        <a:buNone/>
                      </a:pPr>
                      <a:r>
                        <a:rPr lang="en-US" sz="2400" dirty="0"/>
                        <a:t>Plan multi step tasks</a:t>
                      </a:r>
                    </a:p>
                  </a:txBody>
                  <a:tcPr marL="105823" marR="105823" marT="52912" marB="52912" anchor="ctr"/>
                </a:tc>
                <a:extLst>
                  <a:ext uri="{0D108BD9-81ED-4DB2-BD59-A6C34878D82A}">
                    <a16:rowId xmlns:a16="http://schemas.microsoft.com/office/drawing/2014/main" val="3795668051"/>
                  </a:ext>
                </a:extLst>
              </a:tr>
              <a:tr h="740763">
                <a:tc>
                  <a:txBody>
                    <a:bodyPr/>
                    <a:lstStyle/>
                    <a:p>
                      <a:pPr>
                        <a:buNone/>
                      </a:pPr>
                      <a:r>
                        <a:rPr lang="en-US" sz="2400" dirty="0"/>
                        <a:t>Produce bounded outputs</a:t>
                      </a:r>
                    </a:p>
                  </a:txBody>
                  <a:tcPr marL="105823" marR="105823" marT="52912" marB="52912" anchor="ctr"/>
                </a:tc>
                <a:tc>
                  <a:txBody>
                    <a:bodyPr/>
                    <a:lstStyle/>
                    <a:p>
                      <a:pPr>
                        <a:buNone/>
                      </a:pPr>
                      <a:r>
                        <a:rPr lang="en-US" sz="2400"/>
                        <a:t>Call APIs and tools</a:t>
                      </a:r>
                    </a:p>
                  </a:txBody>
                  <a:tcPr marL="105823" marR="105823" marT="52912" marB="52912" anchor="ctr"/>
                </a:tc>
                <a:extLst>
                  <a:ext uri="{0D108BD9-81ED-4DB2-BD59-A6C34878D82A}">
                    <a16:rowId xmlns:a16="http://schemas.microsoft.com/office/drawing/2014/main" val="1454745714"/>
                  </a:ext>
                </a:extLst>
              </a:tr>
              <a:tr h="423293">
                <a:tc>
                  <a:txBody>
                    <a:bodyPr/>
                    <a:lstStyle/>
                    <a:p>
                      <a:pPr>
                        <a:buNone/>
                      </a:pPr>
                      <a:r>
                        <a:rPr lang="en-US" sz="2400"/>
                        <a:t>Easy to trace</a:t>
                      </a:r>
                    </a:p>
                  </a:txBody>
                  <a:tcPr marL="105823" marR="105823" marT="52912" marB="52912" anchor="ctr"/>
                </a:tc>
                <a:tc>
                  <a:txBody>
                    <a:bodyPr/>
                    <a:lstStyle/>
                    <a:p>
                      <a:pPr>
                        <a:buNone/>
                      </a:pPr>
                      <a:r>
                        <a:rPr lang="en-US" sz="2400"/>
                        <a:t>Harder to predict</a:t>
                      </a:r>
                    </a:p>
                  </a:txBody>
                  <a:tcPr marL="105823" marR="105823" marT="52912" marB="52912" anchor="ctr"/>
                </a:tc>
                <a:extLst>
                  <a:ext uri="{0D108BD9-81ED-4DB2-BD59-A6C34878D82A}">
                    <a16:rowId xmlns:a16="http://schemas.microsoft.com/office/drawing/2014/main" val="2793551202"/>
                  </a:ext>
                </a:extLst>
              </a:tr>
              <a:tr h="740763">
                <a:tc>
                  <a:txBody>
                    <a:bodyPr/>
                    <a:lstStyle/>
                    <a:p>
                      <a:pPr>
                        <a:buNone/>
                      </a:pPr>
                      <a:r>
                        <a:rPr lang="en-US" sz="2400"/>
                        <a:t>User controls each step</a:t>
                      </a:r>
                    </a:p>
                  </a:txBody>
                  <a:tcPr marL="105823" marR="105823" marT="52912" marB="52912" anchor="ctr"/>
                </a:tc>
                <a:tc>
                  <a:txBody>
                    <a:bodyPr/>
                    <a:lstStyle/>
                    <a:p>
                      <a:pPr>
                        <a:buNone/>
                      </a:pPr>
                      <a:r>
                        <a:rPr lang="en-US" sz="2400" dirty="0"/>
                        <a:t>Human oversight is needed</a:t>
                      </a:r>
                    </a:p>
                  </a:txBody>
                  <a:tcPr marL="105823" marR="105823" marT="52912" marB="52912" anchor="ctr"/>
                </a:tc>
                <a:extLst>
                  <a:ext uri="{0D108BD9-81ED-4DB2-BD59-A6C34878D82A}">
                    <a16:rowId xmlns:a16="http://schemas.microsoft.com/office/drawing/2014/main" val="579212477"/>
                  </a:ext>
                </a:extLst>
              </a:tr>
            </a:tbl>
          </a:graphicData>
        </a:graphic>
      </p:graphicFrame>
    </p:spTree>
    <p:extLst>
      <p:ext uri="{BB962C8B-B14F-4D97-AF65-F5344CB8AC3E}">
        <p14:creationId xmlns:p14="http://schemas.microsoft.com/office/powerpoint/2010/main" val="2889525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8C6D2-7168-ECAE-97DC-EBC4982DF159}"/>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en-US" sz="2400" dirty="0"/>
              <a:t>A model may generate working code without deeply understanding it</a:t>
            </a:r>
          </a:p>
          <a:p>
            <a:pPr marL="342900" indent="-342900">
              <a:buFont typeface="Arial" panose="020B0604020202020204" pitchFamily="34" charset="0"/>
              <a:buChar char="•"/>
            </a:pPr>
            <a:r>
              <a:rPr lang="en-US" sz="2400" dirty="0"/>
              <a:t>Passing test cases does not always prove reasoning or comprehension</a:t>
            </a:r>
          </a:p>
          <a:p>
            <a:pPr marL="342900" indent="-342900">
              <a:buFont typeface="Arial" panose="020B0604020202020204" pitchFamily="34" charset="0"/>
              <a:buChar char="•"/>
            </a:pPr>
            <a:r>
              <a:rPr lang="en-US" sz="2400" dirty="0"/>
              <a:t>Code understanding requires debugging, execution prediction, and failure analysis</a:t>
            </a:r>
          </a:p>
          <a:p>
            <a:pPr marL="342900" indent="-342900">
              <a:buFont typeface="Arial" panose="020B0604020202020204" pitchFamily="34" charset="0"/>
              <a:buChar char="•"/>
            </a:pPr>
            <a:r>
              <a:rPr lang="en-US" sz="2400" dirty="0"/>
              <a:t>Student assessment must move from “produce code” to “explain, verify, and defend code”</a:t>
            </a:r>
          </a:p>
        </p:txBody>
      </p:sp>
      <p:sp>
        <p:nvSpPr>
          <p:cNvPr id="3" name="Title 2">
            <a:extLst>
              <a:ext uri="{FF2B5EF4-FFF2-40B4-BE49-F238E27FC236}">
                <a16:creationId xmlns:a16="http://schemas.microsoft.com/office/drawing/2014/main" id="{6F7BD71C-5F7E-BB5B-B0C2-0E40BA1E60D9}"/>
              </a:ext>
            </a:extLst>
          </p:cNvPr>
          <p:cNvSpPr>
            <a:spLocks noGrp="1"/>
          </p:cNvSpPr>
          <p:nvPr>
            <p:ph type="title"/>
          </p:nvPr>
        </p:nvSpPr>
        <p:spPr>
          <a:xfrm>
            <a:off x="539076" y="569815"/>
            <a:ext cx="9878139" cy="772528"/>
          </a:xfrm>
        </p:spPr>
        <p:txBody>
          <a:bodyPr>
            <a:normAutofit fontScale="90000"/>
          </a:bodyPr>
          <a:lstStyle/>
          <a:p>
            <a:r>
              <a:rPr lang="en-US" dirty="0"/>
              <a:t>Code Generation Does Not Equal Code Understanding</a:t>
            </a:r>
          </a:p>
        </p:txBody>
      </p:sp>
    </p:spTree>
    <p:extLst>
      <p:ext uri="{BB962C8B-B14F-4D97-AF65-F5344CB8AC3E}">
        <p14:creationId xmlns:p14="http://schemas.microsoft.com/office/powerpoint/2010/main" val="2392318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25CA24-3049-EBB3-8D4E-C6480E717D82}"/>
              </a:ext>
            </a:extLst>
          </p:cNvPr>
          <p:cNvSpPr>
            <a:spLocks noGrp="1"/>
          </p:cNvSpPr>
          <p:nvPr>
            <p:ph type="body" sz="quarter" idx="13"/>
          </p:nvPr>
        </p:nvSpPr>
        <p:spPr>
          <a:xfrm>
            <a:off x="539076" y="1656141"/>
            <a:ext cx="6640135" cy="4843133"/>
          </a:xfrm>
        </p:spPr>
        <p:txBody>
          <a:bodyPr>
            <a:normAutofit/>
          </a:bodyPr>
          <a:lstStyle/>
          <a:p>
            <a:pPr marL="342900" indent="-342900">
              <a:buFont typeface="Arial" panose="020B0604020202020204" pitchFamily="34" charset="0"/>
              <a:buChar char="•"/>
            </a:pPr>
            <a:r>
              <a:rPr lang="en-US" sz="2400" dirty="0"/>
              <a:t>Software knowledge is linked with real world coding performance</a:t>
            </a:r>
          </a:p>
          <a:p>
            <a:pPr marL="342900" indent="-342900">
              <a:buFont typeface="Arial" panose="020B0604020202020204" pitchFamily="34" charset="0"/>
              <a:buChar char="•"/>
            </a:pPr>
            <a:r>
              <a:rPr lang="en-US" sz="2400" dirty="0"/>
              <a:t>AI does not remove the need for programming foundations</a:t>
            </a:r>
          </a:p>
          <a:p>
            <a:pPr marL="342900" indent="-342900">
              <a:buFont typeface="Arial" panose="020B0604020202020204" pitchFamily="34" charset="0"/>
              <a:buChar char="•"/>
            </a:pPr>
            <a:r>
              <a:rPr lang="en-US" sz="2400" dirty="0"/>
              <a:t>The challenge is to assess how students apply, verify, and defend those foundations</a:t>
            </a:r>
          </a:p>
        </p:txBody>
      </p:sp>
      <p:sp>
        <p:nvSpPr>
          <p:cNvPr id="3" name="Title 2">
            <a:extLst>
              <a:ext uri="{FF2B5EF4-FFF2-40B4-BE49-F238E27FC236}">
                <a16:creationId xmlns:a16="http://schemas.microsoft.com/office/drawing/2014/main" id="{0BF49C6A-EB9D-4268-B91E-44607791F5AB}"/>
              </a:ext>
            </a:extLst>
          </p:cNvPr>
          <p:cNvSpPr>
            <a:spLocks noGrp="1"/>
          </p:cNvSpPr>
          <p:nvPr>
            <p:ph type="title"/>
          </p:nvPr>
        </p:nvSpPr>
        <p:spPr>
          <a:xfrm>
            <a:off x="539076" y="569815"/>
            <a:ext cx="9660001" cy="772528"/>
          </a:xfrm>
        </p:spPr>
        <p:txBody>
          <a:bodyPr>
            <a:normAutofit/>
          </a:bodyPr>
          <a:lstStyle/>
          <a:p>
            <a:r>
              <a:rPr lang="en-US" dirty="0"/>
              <a:t>Fundamentals Still Matter in the AI Age</a:t>
            </a:r>
          </a:p>
        </p:txBody>
      </p:sp>
      <p:sp>
        <p:nvSpPr>
          <p:cNvPr id="4" name="TextBox 3">
            <a:extLst>
              <a:ext uri="{FF2B5EF4-FFF2-40B4-BE49-F238E27FC236}">
                <a16:creationId xmlns:a16="http://schemas.microsoft.com/office/drawing/2014/main" id="{394AD215-A966-AA66-F147-5AAF10D7B31D}"/>
              </a:ext>
            </a:extLst>
          </p:cNvPr>
          <p:cNvSpPr txBox="1"/>
          <p:nvPr/>
        </p:nvSpPr>
        <p:spPr>
          <a:xfrm>
            <a:off x="7404296" y="5450724"/>
            <a:ext cx="3849858" cy="1200329"/>
          </a:xfrm>
          <a:prstGeom prst="rect">
            <a:avLst/>
          </a:prstGeom>
          <a:noFill/>
        </p:spPr>
        <p:txBody>
          <a:bodyPr wrap="square" rtlCol="0">
            <a:spAutoFit/>
          </a:bodyPr>
          <a:lstStyle/>
          <a:p>
            <a:r>
              <a:rPr lang="en-US" sz="1200" dirty="0"/>
              <a:t>Fig 5: Relationship between software knowledge tasks and fundamental coding skill tasks, showing that stronger foundational understanding is associated with better real world programming performance. Adapted from Nguyen Manh et al. (2025), </a:t>
            </a:r>
            <a:r>
              <a:rPr lang="en-US" sz="1200" i="1" dirty="0" err="1"/>
              <a:t>CodeMMLU</a:t>
            </a:r>
            <a:r>
              <a:rPr lang="en-US" sz="1200" dirty="0"/>
              <a:t>, ICLR 2025.</a:t>
            </a:r>
          </a:p>
        </p:txBody>
      </p:sp>
      <p:pic>
        <p:nvPicPr>
          <p:cNvPr id="6" name="Picture 5">
            <a:extLst>
              <a:ext uri="{FF2B5EF4-FFF2-40B4-BE49-F238E27FC236}">
                <a16:creationId xmlns:a16="http://schemas.microsoft.com/office/drawing/2014/main" id="{4F1ED7E2-A146-50B5-774F-9D0682A08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212" y="1436550"/>
            <a:ext cx="4074942" cy="3919967"/>
          </a:xfrm>
          <a:prstGeom prst="rect">
            <a:avLst/>
          </a:prstGeom>
        </p:spPr>
      </p:pic>
    </p:spTree>
    <p:extLst>
      <p:ext uri="{BB962C8B-B14F-4D97-AF65-F5344CB8AC3E}">
        <p14:creationId xmlns:p14="http://schemas.microsoft.com/office/powerpoint/2010/main" val="1799759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9F6DF-7668-D523-4A21-0114FF235059}"/>
              </a:ext>
            </a:extLst>
          </p:cNvPr>
          <p:cNvSpPr>
            <a:spLocks noGrp="1"/>
          </p:cNvSpPr>
          <p:nvPr>
            <p:ph type="title"/>
          </p:nvPr>
        </p:nvSpPr>
        <p:spPr>
          <a:xfrm>
            <a:off x="539076" y="569815"/>
            <a:ext cx="9403577" cy="772528"/>
          </a:xfrm>
        </p:spPr>
        <p:txBody>
          <a:bodyPr>
            <a:normAutofit fontScale="90000"/>
          </a:bodyPr>
          <a:lstStyle/>
          <a:p>
            <a:r>
              <a:rPr lang="en-US" dirty="0"/>
              <a:t>The AI Native Computing Education Stack</a:t>
            </a:r>
          </a:p>
        </p:txBody>
      </p:sp>
      <p:pic>
        <p:nvPicPr>
          <p:cNvPr id="5" name="Picture 4">
            <a:extLst>
              <a:ext uri="{FF2B5EF4-FFF2-40B4-BE49-F238E27FC236}">
                <a16:creationId xmlns:a16="http://schemas.microsoft.com/office/drawing/2014/main" id="{6A9C678B-4C37-B476-37B2-7AC4ECEC4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879" y="1821420"/>
            <a:ext cx="7772400" cy="4369650"/>
          </a:xfrm>
          <a:prstGeom prst="rect">
            <a:avLst/>
          </a:prstGeom>
        </p:spPr>
      </p:pic>
      <p:sp>
        <p:nvSpPr>
          <p:cNvPr id="6" name="TextBox 5">
            <a:extLst>
              <a:ext uri="{FF2B5EF4-FFF2-40B4-BE49-F238E27FC236}">
                <a16:creationId xmlns:a16="http://schemas.microsoft.com/office/drawing/2014/main" id="{C6CF98A9-E17B-87D7-AE7E-D44B295A66B1}"/>
              </a:ext>
            </a:extLst>
          </p:cNvPr>
          <p:cNvSpPr txBox="1"/>
          <p:nvPr/>
        </p:nvSpPr>
        <p:spPr>
          <a:xfrm>
            <a:off x="4849792" y="6125516"/>
            <a:ext cx="6574421" cy="646331"/>
          </a:xfrm>
          <a:prstGeom prst="rect">
            <a:avLst/>
          </a:prstGeom>
          <a:noFill/>
        </p:spPr>
        <p:txBody>
          <a:bodyPr wrap="square" rtlCol="0">
            <a:spAutoFit/>
          </a:bodyPr>
          <a:lstStyle/>
          <a:p>
            <a:r>
              <a:rPr lang="en-US" sz="1200" dirty="0"/>
              <a:t>Fig 4: A hierarchical framework for Future Computing Education in the Age of AI, illustrating the progression from technical foundations to professional judgment and applied integration. (Generated from Gemini/ChatGPT</a:t>
            </a:r>
          </a:p>
        </p:txBody>
      </p:sp>
      <p:sp>
        <p:nvSpPr>
          <p:cNvPr id="2" name="Text Placeholder 1">
            <a:extLst>
              <a:ext uri="{FF2B5EF4-FFF2-40B4-BE49-F238E27FC236}">
                <a16:creationId xmlns:a16="http://schemas.microsoft.com/office/drawing/2014/main" id="{B859BE20-7D5B-F1F2-CBAA-6D4543AB984D}"/>
              </a:ext>
            </a:extLst>
          </p:cNvPr>
          <p:cNvSpPr>
            <a:spLocks noGrp="1"/>
          </p:cNvSpPr>
          <p:nvPr>
            <p:ph type="body" sz="quarter" idx="13"/>
          </p:nvPr>
        </p:nvSpPr>
        <p:spPr>
          <a:xfrm>
            <a:off x="539076" y="1656140"/>
            <a:ext cx="4310716" cy="4700209"/>
          </a:xfrm>
        </p:spPr>
        <p:txBody>
          <a:bodyPr>
            <a:normAutofit/>
          </a:bodyPr>
          <a:lstStyle/>
          <a:p>
            <a:pPr marL="342900" indent="-342900">
              <a:buFont typeface="Arial" panose="020B0604020202020204" pitchFamily="34" charset="0"/>
              <a:buChar char="•"/>
            </a:pPr>
            <a:r>
              <a:rPr lang="en-US" sz="2400" dirty="0">
                <a:latin typeface="+mn-lt"/>
              </a:rPr>
              <a:t>The solution is not to add one AI module</a:t>
            </a:r>
          </a:p>
          <a:p>
            <a:pPr marL="342900" indent="-342900">
              <a:buFont typeface="Arial" panose="020B0604020202020204" pitchFamily="34" charset="0"/>
              <a:buChar char="•"/>
            </a:pPr>
            <a:r>
              <a:rPr lang="en-US" sz="2400" dirty="0">
                <a:latin typeface="+mn-lt"/>
              </a:rPr>
              <a:t>The curriculum must become AI native, security aware, and systems oriented</a:t>
            </a:r>
          </a:p>
          <a:p>
            <a:pPr marL="342900" indent="-342900">
              <a:buFont typeface="Arial" panose="020B0604020202020204" pitchFamily="34" charset="0"/>
              <a:buChar char="•"/>
            </a:pPr>
            <a:r>
              <a:rPr lang="en-US" sz="2400" dirty="0">
                <a:latin typeface="+mn-lt"/>
              </a:rPr>
              <a:t>Students should repeatedly integrate foundations, AI, data, cloud, security, and judgement</a:t>
            </a:r>
          </a:p>
        </p:txBody>
      </p:sp>
    </p:spTree>
    <p:extLst>
      <p:ext uri="{BB962C8B-B14F-4D97-AF65-F5344CB8AC3E}">
        <p14:creationId xmlns:p14="http://schemas.microsoft.com/office/powerpoint/2010/main" val="2560646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FCA770-57D5-3E4E-0D27-D6854D3833F1}"/>
              </a:ext>
            </a:extLst>
          </p:cNvPr>
          <p:cNvSpPr>
            <a:spLocks noGrp="1"/>
          </p:cNvSpPr>
          <p:nvPr>
            <p:ph type="body" sz="quarter" idx="13"/>
          </p:nvPr>
        </p:nvSpPr>
        <p:spPr>
          <a:xfrm>
            <a:off x="539077" y="1656141"/>
            <a:ext cx="5259840" cy="4700209"/>
          </a:xfrm>
        </p:spPr>
        <p:txBody>
          <a:bodyPr>
            <a:normAutofit/>
          </a:bodyPr>
          <a:lstStyle/>
          <a:p>
            <a:pPr marL="342900" indent="-342900">
              <a:buFont typeface="Arial" panose="020B0604020202020204" pitchFamily="34" charset="0"/>
              <a:buChar char="•"/>
            </a:pPr>
            <a:r>
              <a:rPr lang="en-US" sz="2400" dirty="0">
                <a:latin typeface="+mn-lt"/>
              </a:rPr>
              <a:t>Students still need programming, algorithms, databases, networks, and systems</a:t>
            </a:r>
          </a:p>
          <a:p>
            <a:pPr marL="342900" indent="-342900">
              <a:buFont typeface="Arial" panose="020B0604020202020204" pitchFamily="34" charset="0"/>
              <a:buChar char="•"/>
            </a:pPr>
            <a:r>
              <a:rPr lang="en-US" sz="2400" dirty="0">
                <a:latin typeface="+mn-lt"/>
              </a:rPr>
              <a:t>But final output alone is weaker evidence than before</a:t>
            </a:r>
          </a:p>
          <a:p>
            <a:pPr marL="342900" indent="-342900">
              <a:buFont typeface="Arial" panose="020B0604020202020204" pitchFamily="34" charset="0"/>
              <a:buChar char="•"/>
            </a:pPr>
            <a:r>
              <a:rPr lang="en-US" sz="2400" dirty="0">
                <a:latin typeface="+mn-lt"/>
              </a:rPr>
              <a:t>We need evidence of reasoning, debugging, testing, and technical decisions</a:t>
            </a:r>
          </a:p>
          <a:p>
            <a:pPr marL="342900" indent="-342900">
              <a:buFont typeface="Arial" panose="020B0604020202020204" pitchFamily="34" charset="0"/>
              <a:buChar char="•"/>
            </a:pPr>
            <a:r>
              <a:rPr lang="en-US" sz="2400" dirty="0">
                <a:latin typeface="+mn-lt"/>
              </a:rPr>
              <a:t>Fundamentals should be assessed through application and </a:t>
            </a:r>
            <a:r>
              <a:rPr lang="en-US" sz="2400" dirty="0" err="1">
                <a:latin typeface="+mn-lt"/>
              </a:rPr>
              <a:t>defence</a:t>
            </a:r>
            <a:endParaRPr lang="en-US" sz="2400" dirty="0">
              <a:latin typeface="+mn-lt"/>
            </a:endParaRPr>
          </a:p>
        </p:txBody>
      </p:sp>
      <p:sp>
        <p:nvSpPr>
          <p:cNvPr id="3" name="Title 2">
            <a:extLst>
              <a:ext uri="{FF2B5EF4-FFF2-40B4-BE49-F238E27FC236}">
                <a16:creationId xmlns:a16="http://schemas.microsoft.com/office/drawing/2014/main" id="{05287C16-6C48-F6A5-4B27-04167F03BAB6}"/>
              </a:ext>
            </a:extLst>
          </p:cNvPr>
          <p:cNvSpPr>
            <a:spLocks noGrp="1"/>
          </p:cNvSpPr>
          <p:nvPr>
            <p:ph type="title"/>
          </p:nvPr>
        </p:nvSpPr>
        <p:spPr>
          <a:xfrm>
            <a:off x="539076" y="569815"/>
            <a:ext cx="9773967" cy="772528"/>
          </a:xfrm>
        </p:spPr>
        <p:txBody>
          <a:bodyPr>
            <a:normAutofit fontScale="90000"/>
          </a:bodyPr>
          <a:lstStyle/>
          <a:p>
            <a:r>
              <a:rPr lang="en-US" dirty="0"/>
              <a:t>Keep the Fundamentals, Change the Evidence</a:t>
            </a:r>
          </a:p>
        </p:txBody>
      </p:sp>
      <p:graphicFrame>
        <p:nvGraphicFramePr>
          <p:cNvPr id="4" name="Table 3">
            <a:extLst>
              <a:ext uri="{FF2B5EF4-FFF2-40B4-BE49-F238E27FC236}">
                <a16:creationId xmlns:a16="http://schemas.microsoft.com/office/drawing/2014/main" id="{FE1043D7-8270-DBB9-BB18-F5A1A260CD62}"/>
              </a:ext>
            </a:extLst>
          </p:cNvPr>
          <p:cNvGraphicFramePr>
            <a:graphicFrameLocks noGrp="1"/>
          </p:cNvGraphicFramePr>
          <p:nvPr>
            <p:extLst>
              <p:ext uri="{D42A27DB-BD31-4B8C-83A1-F6EECF244321}">
                <p14:modId xmlns:p14="http://schemas.microsoft.com/office/powerpoint/2010/main" val="3649277242"/>
              </p:ext>
            </p:extLst>
          </p:nvPr>
        </p:nvGraphicFramePr>
        <p:xfrm>
          <a:off x="5955816" y="1656141"/>
          <a:ext cx="6093429" cy="3840480"/>
        </p:xfrm>
        <a:graphic>
          <a:graphicData uri="http://schemas.openxmlformats.org/drawingml/2006/table">
            <a:tbl>
              <a:tblPr firstRow="1" bandRow="1">
                <a:tableStyleId>{5C22544A-7EE6-4342-B048-85BDC9FD1C3A}</a:tableStyleId>
              </a:tblPr>
              <a:tblGrid>
                <a:gridCol w="2008470">
                  <a:extLst>
                    <a:ext uri="{9D8B030D-6E8A-4147-A177-3AD203B41FA5}">
                      <a16:colId xmlns:a16="http://schemas.microsoft.com/office/drawing/2014/main" val="3624187986"/>
                    </a:ext>
                  </a:extLst>
                </a:gridCol>
                <a:gridCol w="4084959">
                  <a:extLst>
                    <a:ext uri="{9D8B030D-6E8A-4147-A177-3AD203B41FA5}">
                      <a16:colId xmlns:a16="http://schemas.microsoft.com/office/drawing/2014/main" val="3571859240"/>
                    </a:ext>
                  </a:extLst>
                </a:gridCol>
              </a:tblGrid>
              <a:tr h="341946">
                <a:tc>
                  <a:txBody>
                    <a:bodyPr/>
                    <a:lstStyle/>
                    <a:p>
                      <a:pPr>
                        <a:buNone/>
                      </a:pPr>
                      <a:r>
                        <a:rPr lang="en-US" sz="2400" dirty="0"/>
                        <a:t>Old evidence</a:t>
                      </a:r>
                    </a:p>
                  </a:txBody>
                  <a:tcPr anchor="ctr"/>
                </a:tc>
                <a:tc>
                  <a:txBody>
                    <a:bodyPr/>
                    <a:lstStyle/>
                    <a:p>
                      <a:pPr>
                        <a:buNone/>
                      </a:pPr>
                      <a:r>
                        <a:rPr lang="en-US" sz="2400" dirty="0"/>
                        <a:t>New evidence</a:t>
                      </a:r>
                    </a:p>
                  </a:txBody>
                  <a:tcPr anchor="ctr"/>
                </a:tc>
                <a:extLst>
                  <a:ext uri="{0D108BD9-81ED-4DB2-BD59-A6C34878D82A}">
                    <a16:rowId xmlns:a16="http://schemas.microsoft.com/office/drawing/2014/main" val="718970485"/>
                  </a:ext>
                </a:extLst>
              </a:tr>
              <a:tr h="341946">
                <a:tc>
                  <a:txBody>
                    <a:bodyPr/>
                    <a:lstStyle/>
                    <a:p>
                      <a:pPr>
                        <a:buNone/>
                      </a:pPr>
                      <a:r>
                        <a:rPr lang="en-US" sz="2400" dirty="0"/>
                        <a:t>Final code</a:t>
                      </a:r>
                    </a:p>
                  </a:txBody>
                  <a:tcPr anchor="ctr"/>
                </a:tc>
                <a:tc>
                  <a:txBody>
                    <a:bodyPr/>
                    <a:lstStyle/>
                    <a:p>
                      <a:pPr>
                        <a:buNone/>
                      </a:pPr>
                      <a:r>
                        <a:rPr lang="en-US" sz="2400"/>
                        <a:t>Code walkthrough</a:t>
                      </a:r>
                    </a:p>
                  </a:txBody>
                  <a:tcPr anchor="ctr"/>
                </a:tc>
                <a:extLst>
                  <a:ext uri="{0D108BD9-81ED-4DB2-BD59-A6C34878D82A}">
                    <a16:rowId xmlns:a16="http://schemas.microsoft.com/office/drawing/2014/main" val="2952249514"/>
                  </a:ext>
                </a:extLst>
              </a:tr>
              <a:tr h="341946">
                <a:tc>
                  <a:txBody>
                    <a:bodyPr/>
                    <a:lstStyle/>
                    <a:p>
                      <a:pPr>
                        <a:buNone/>
                      </a:pPr>
                      <a:r>
                        <a:rPr lang="en-US" sz="2400" dirty="0"/>
                        <a:t>Final report</a:t>
                      </a:r>
                    </a:p>
                  </a:txBody>
                  <a:tcPr anchor="ctr"/>
                </a:tc>
                <a:tc>
                  <a:txBody>
                    <a:bodyPr/>
                    <a:lstStyle/>
                    <a:p>
                      <a:pPr>
                        <a:buNone/>
                      </a:pPr>
                      <a:r>
                        <a:rPr lang="en-US" sz="2400"/>
                        <a:t>Process portfolio</a:t>
                      </a:r>
                    </a:p>
                  </a:txBody>
                  <a:tcPr anchor="ctr"/>
                </a:tc>
                <a:extLst>
                  <a:ext uri="{0D108BD9-81ED-4DB2-BD59-A6C34878D82A}">
                    <a16:rowId xmlns:a16="http://schemas.microsoft.com/office/drawing/2014/main" val="2378816723"/>
                  </a:ext>
                </a:extLst>
              </a:tr>
              <a:tr h="341946">
                <a:tc>
                  <a:txBody>
                    <a:bodyPr/>
                    <a:lstStyle/>
                    <a:p>
                      <a:pPr>
                        <a:buNone/>
                      </a:pPr>
                      <a:r>
                        <a:rPr lang="en-US" sz="2400"/>
                        <a:t>Correct answer</a:t>
                      </a:r>
                    </a:p>
                  </a:txBody>
                  <a:tcPr anchor="ctr"/>
                </a:tc>
                <a:tc>
                  <a:txBody>
                    <a:bodyPr/>
                    <a:lstStyle/>
                    <a:p>
                      <a:pPr>
                        <a:buNone/>
                      </a:pPr>
                      <a:r>
                        <a:rPr lang="en-US" sz="2400"/>
                        <a:t>Reasoning path</a:t>
                      </a:r>
                    </a:p>
                  </a:txBody>
                  <a:tcPr anchor="ctr"/>
                </a:tc>
                <a:extLst>
                  <a:ext uri="{0D108BD9-81ED-4DB2-BD59-A6C34878D82A}">
                    <a16:rowId xmlns:a16="http://schemas.microsoft.com/office/drawing/2014/main" val="2042124444"/>
                  </a:ext>
                </a:extLst>
              </a:tr>
              <a:tr h="423578">
                <a:tc>
                  <a:txBody>
                    <a:bodyPr/>
                    <a:lstStyle/>
                    <a:p>
                      <a:pPr>
                        <a:buNone/>
                      </a:pPr>
                      <a:r>
                        <a:rPr lang="en-US" sz="2400"/>
                        <a:t>Submitted model</a:t>
                      </a:r>
                    </a:p>
                  </a:txBody>
                  <a:tcPr anchor="ctr"/>
                </a:tc>
                <a:tc>
                  <a:txBody>
                    <a:bodyPr/>
                    <a:lstStyle/>
                    <a:p>
                      <a:pPr>
                        <a:buNone/>
                      </a:pPr>
                      <a:r>
                        <a:rPr lang="en-US" sz="2400"/>
                        <a:t>Evaluation and failure analysis</a:t>
                      </a:r>
                    </a:p>
                  </a:txBody>
                  <a:tcPr anchor="ctr"/>
                </a:tc>
                <a:extLst>
                  <a:ext uri="{0D108BD9-81ED-4DB2-BD59-A6C34878D82A}">
                    <a16:rowId xmlns:a16="http://schemas.microsoft.com/office/drawing/2014/main" val="2246811089"/>
                  </a:ext>
                </a:extLst>
              </a:tr>
              <a:tr h="341946">
                <a:tc>
                  <a:txBody>
                    <a:bodyPr/>
                    <a:lstStyle/>
                    <a:p>
                      <a:pPr>
                        <a:buNone/>
                      </a:pPr>
                      <a:r>
                        <a:rPr lang="en-US" sz="2400"/>
                        <a:t>Working output</a:t>
                      </a:r>
                    </a:p>
                  </a:txBody>
                  <a:tcPr anchor="ctr"/>
                </a:tc>
                <a:tc>
                  <a:txBody>
                    <a:bodyPr/>
                    <a:lstStyle/>
                    <a:p>
                      <a:pPr>
                        <a:buNone/>
                      </a:pPr>
                      <a:r>
                        <a:rPr lang="en-US" sz="2400" dirty="0"/>
                        <a:t>Verification and </a:t>
                      </a:r>
                      <a:r>
                        <a:rPr lang="en-US" sz="2400" dirty="0" err="1"/>
                        <a:t>defence</a:t>
                      </a:r>
                      <a:endParaRPr lang="en-US" sz="2400" dirty="0"/>
                    </a:p>
                  </a:txBody>
                  <a:tcPr anchor="ctr"/>
                </a:tc>
                <a:extLst>
                  <a:ext uri="{0D108BD9-81ED-4DB2-BD59-A6C34878D82A}">
                    <a16:rowId xmlns:a16="http://schemas.microsoft.com/office/drawing/2014/main" val="1669612179"/>
                  </a:ext>
                </a:extLst>
              </a:tr>
            </a:tbl>
          </a:graphicData>
        </a:graphic>
      </p:graphicFrame>
    </p:spTree>
    <p:extLst>
      <p:ext uri="{BB962C8B-B14F-4D97-AF65-F5344CB8AC3E}">
        <p14:creationId xmlns:p14="http://schemas.microsoft.com/office/powerpoint/2010/main" val="579468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2A5D5-E087-E9FC-3B6A-D5802C1544DA}"/>
              </a:ext>
            </a:extLst>
          </p:cNvPr>
          <p:cNvSpPr>
            <a:spLocks noGrp="1"/>
          </p:cNvSpPr>
          <p:nvPr>
            <p:ph type="title"/>
          </p:nvPr>
        </p:nvSpPr>
        <p:spPr>
          <a:xfrm>
            <a:off x="838200" y="365125"/>
            <a:ext cx="10515600" cy="1325563"/>
          </a:xfrm>
        </p:spPr>
        <p:txBody>
          <a:bodyPr anchor="ctr">
            <a:normAutofit/>
          </a:bodyPr>
          <a:lstStyle/>
          <a:p>
            <a:r>
              <a:rPr lang="en-US" sz="3600" b="1" dirty="0">
                <a:solidFill>
                  <a:srgbClr val="00B0F0"/>
                </a:solidFill>
                <a:latin typeface="Arial" panose="020B0604020202020204" pitchFamily="34" charset="0"/>
                <a:cs typeface="Arial" panose="020B0604020202020204" pitchFamily="34" charset="0"/>
              </a:rPr>
              <a:t>Assess Verification, Not Just Generation</a:t>
            </a:r>
          </a:p>
        </p:txBody>
      </p:sp>
      <p:pic>
        <p:nvPicPr>
          <p:cNvPr id="5" name="Picture 4">
            <a:extLst>
              <a:ext uri="{FF2B5EF4-FFF2-40B4-BE49-F238E27FC236}">
                <a16:creationId xmlns:a16="http://schemas.microsoft.com/office/drawing/2014/main" id="{B6339F34-4DC5-3061-A33D-5FB67B17E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142" y="1825625"/>
            <a:ext cx="7735715" cy="4351338"/>
          </a:xfrm>
          <a:prstGeom prst="rect">
            <a:avLst/>
          </a:prstGeom>
          <a:noFill/>
        </p:spPr>
      </p:pic>
      <p:sp>
        <p:nvSpPr>
          <p:cNvPr id="6" name="TextBox 5">
            <a:extLst>
              <a:ext uri="{FF2B5EF4-FFF2-40B4-BE49-F238E27FC236}">
                <a16:creationId xmlns:a16="http://schemas.microsoft.com/office/drawing/2014/main" id="{B19F1DFF-D3EA-80C7-27FE-59693260B28A}"/>
              </a:ext>
            </a:extLst>
          </p:cNvPr>
          <p:cNvSpPr txBox="1"/>
          <p:nvPr/>
        </p:nvSpPr>
        <p:spPr>
          <a:xfrm>
            <a:off x="2372810" y="6176963"/>
            <a:ext cx="7591047" cy="646331"/>
          </a:xfrm>
          <a:prstGeom prst="rect">
            <a:avLst/>
          </a:prstGeom>
          <a:noFill/>
        </p:spPr>
        <p:txBody>
          <a:bodyPr wrap="square" rtlCol="0">
            <a:spAutoFit/>
          </a:bodyPr>
          <a:lstStyle/>
          <a:p>
            <a:r>
              <a:rPr lang="en-US" sz="1200" dirty="0"/>
              <a:t>Fig 6: Critical evaluation framework for AI systems and student projects, highlighting the need to assess functionality, failure modes, security, data validity, fairness, explainability, reproducibility, and student </a:t>
            </a:r>
            <a:r>
              <a:rPr lang="en-US" sz="1200" dirty="0" err="1"/>
              <a:t>defence</a:t>
            </a:r>
            <a:r>
              <a:rPr lang="en-US" sz="1200" dirty="0"/>
              <a:t>. (Generated from Gemini/ChatGPT</a:t>
            </a:r>
          </a:p>
        </p:txBody>
      </p:sp>
    </p:spTree>
    <p:extLst>
      <p:ext uri="{BB962C8B-B14F-4D97-AF65-F5344CB8AC3E}">
        <p14:creationId xmlns:p14="http://schemas.microsoft.com/office/powerpoint/2010/main" val="2939555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02D78-7D83-6CB1-9304-26C918679AFB}"/>
              </a:ext>
            </a:extLst>
          </p:cNvPr>
          <p:cNvSpPr>
            <a:spLocks noGrp="1"/>
          </p:cNvSpPr>
          <p:nvPr>
            <p:ph type="title"/>
          </p:nvPr>
        </p:nvSpPr>
        <p:spPr>
          <a:xfrm>
            <a:off x="838200" y="365125"/>
            <a:ext cx="10515600" cy="1325563"/>
          </a:xfrm>
        </p:spPr>
        <p:txBody>
          <a:bodyPr anchor="ctr">
            <a:normAutofit/>
          </a:bodyPr>
          <a:lstStyle/>
          <a:p>
            <a:r>
              <a:rPr lang="en-US" sz="3600" b="1" dirty="0">
                <a:solidFill>
                  <a:srgbClr val="00B0F0"/>
                </a:solidFill>
                <a:latin typeface="Arial" panose="020B0604020202020204" pitchFamily="34" charset="0"/>
                <a:cs typeface="Arial" panose="020B0604020202020204" pitchFamily="34" charset="0"/>
              </a:rPr>
              <a:t>Making AI Use Visible and Assessable</a:t>
            </a:r>
          </a:p>
        </p:txBody>
      </p:sp>
      <p:pic>
        <p:nvPicPr>
          <p:cNvPr id="5" name="Picture 4">
            <a:extLst>
              <a:ext uri="{FF2B5EF4-FFF2-40B4-BE49-F238E27FC236}">
                <a16:creationId xmlns:a16="http://schemas.microsoft.com/office/drawing/2014/main" id="{0011B675-4514-98C8-FAC8-0D2A604DA9F1}"/>
              </a:ext>
            </a:extLst>
          </p:cNvPr>
          <p:cNvPicPr>
            <a:picLocks noChangeAspect="1"/>
          </p:cNvPicPr>
          <p:nvPr/>
        </p:nvPicPr>
        <p:blipFill>
          <a:blip r:embed="rId3">
            <a:extLst>
              <a:ext uri="{28A0092B-C50C-407E-A947-70E740481C1C}">
                <a14:useLocalDpi xmlns:a14="http://schemas.microsoft.com/office/drawing/2010/main" val="0"/>
              </a:ext>
            </a:extLst>
          </a:blip>
          <a:srcRect t="2829" b="23607"/>
          <a:stretch>
            <a:fillRect/>
          </a:stretch>
        </p:blipFill>
        <p:spPr>
          <a:xfrm>
            <a:off x="838200" y="1825625"/>
            <a:ext cx="10515600" cy="4351338"/>
          </a:xfrm>
          <a:prstGeom prst="rect">
            <a:avLst/>
          </a:prstGeom>
          <a:noFill/>
        </p:spPr>
      </p:pic>
      <p:sp>
        <p:nvSpPr>
          <p:cNvPr id="7" name="TextBox 6">
            <a:extLst>
              <a:ext uri="{FF2B5EF4-FFF2-40B4-BE49-F238E27FC236}">
                <a16:creationId xmlns:a16="http://schemas.microsoft.com/office/drawing/2014/main" id="{0DC6803E-C892-8F6C-5DB8-240B580D63E7}"/>
              </a:ext>
            </a:extLst>
          </p:cNvPr>
          <p:cNvSpPr txBox="1"/>
          <p:nvPr/>
        </p:nvSpPr>
        <p:spPr>
          <a:xfrm>
            <a:off x="1527858" y="6176963"/>
            <a:ext cx="9352345" cy="646331"/>
          </a:xfrm>
          <a:prstGeom prst="rect">
            <a:avLst/>
          </a:prstGeom>
          <a:noFill/>
        </p:spPr>
        <p:txBody>
          <a:bodyPr wrap="square" rtlCol="0">
            <a:spAutoFit/>
          </a:bodyPr>
          <a:lstStyle/>
          <a:p>
            <a:r>
              <a:rPr lang="en-US" sz="1200" dirty="0"/>
              <a:t>Fig 7: AI assisted evaluation workflow showing how a task moves from prompt definition and AI output to student evaluation, verification evidence, and final evidence informed judgement. (Generated from Gemini/ChatGPT</a:t>
            </a:r>
          </a:p>
          <a:p>
            <a:r>
              <a:rPr lang="en-US" sz="1200" dirty="0"/>
              <a:t> </a:t>
            </a:r>
          </a:p>
        </p:txBody>
      </p:sp>
    </p:spTree>
    <p:extLst>
      <p:ext uri="{BB962C8B-B14F-4D97-AF65-F5344CB8AC3E}">
        <p14:creationId xmlns:p14="http://schemas.microsoft.com/office/powerpoint/2010/main" val="174222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CAD61952-E62D-1220-7E6A-56E7306B0AC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615"/>
          <a:stretch>
            <a:fillRect/>
          </a:stretch>
        </p:blipFill>
        <p:spPr>
          <a:xfrm>
            <a:off x="20" y="1282"/>
            <a:ext cx="12191980" cy="6856718"/>
          </a:xfrm>
          <a:prstGeom prst="rect">
            <a:avLst/>
          </a:prstGeom>
          <a:noFill/>
        </p:spPr>
      </p:pic>
    </p:spTree>
    <p:extLst>
      <p:ext uri="{BB962C8B-B14F-4D97-AF65-F5344CB8AC3E}">
        <p14:creationId xmlns:p14="http://schemas.microsoft.com/office/powerpoint/2010/main" val="267544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D02204-9013-CB3B-E164-EB52CF2D71B5}"/>
              </a:ext>
            </a:extLst>
          </p:cNvPr>
          <p:cNvSpPr>
            <a:spLocks noGrp="1"/>
          </p:cNvSpPr>
          <p:nvPr>
            <p:ph type="title"/>
          </p:nvPr>
        </p:nvSpPr>
        <p:spPr/>
        <p:txBody>
          <a:bodyPr/>
          <a:lstStyle/>
          <a:p>
            <a:r>
              <a:rPr lang="en-US" dirty="0"/>
              <a:t>From AI Shame to AI Literacy</a:t>
            </a:r>
          </a:p>
        </p:txBody>
      </p:sp>
      <p:pic>
        <p:nvPicPr>
          <p:cNvPr id="7" name="Picture 6">
            <a:extLst>
              <a:ext uri="{FF2B5EF4-FFF2-40B4-BE49-F238E27FC236}">
                <a16:creationId xmlns:a16="http://schemas.microsoft.com/office/drawing/2014/main" id="{F6E35136-6BAE-D8DE-5B31-F7C102EA2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60" y="1576599"/>
            <a:ext cx="10438346" cy="4230970"/>
          </a:xfrm>
          <a:prstGeom prst="rect">
            <a:avLst/>
          </a:prstGeom>
        </p:spPr>
      </p:pic>
      <p:sp>
        <p:nvSpPr>
          <p:cNvPr id="8" name="TextBox 7">
            <a:extLst>
              <a:ext uri="{FF2B5EF4-FFF2-40B4-BE49-F238E27FC236}">
                <a16:creationId xmlns:a16="http://schemas.microsoft.com/office/drawing/2014/main" id="{EDC97699-D9CB-F300-1AB3-C396A9B94CAA}"/>
              </a:ext>
            </a:extLst>
          </p:cNvPr>
          <p:cNvSpPr txBox="1"/>
          <p:nvPr/>
        </p:nvSpPr>
        <p:spPr>
          <a:xfrm>
            <a:off x="379829" y="5852160"/>
            <a:ext cx="10550768" cy="646331"/>
          </a:xfrm>
          <a:prstGeom prst="rect">
            <a:avLst/>
          </a:prstGeom>
          <a:noFill/>
        </p:spPr>
        <p:txBody>
          <a:bodyPr wrap="square" rtlCol="0">
            <a:spAutoFit/>
          </a:bodyPr>
          <a:lstStyle/>
          <a:p>
            <a:r>
              <a:rPr lang="en-US" sz="1200" dirty="0"/>
              <a:t>A new survey reveals a striking “AI readiness gap” in the modern workplace: Those using AI tools the most—including top executives and Gen Z employees—are often the least likely to receive meaningful guidance, training, or even company approval for their use. (The findings come from </a:t>
            </a:r>
            <a:r>
              <a:rPr lang="en-US" sz="1200" dirty="0">
                <a:hlinkClick r:id="rId4"/>
              </a:rPr>
              <a:t>WalkMe</a:t>
            </a:r>
            <a:r>
              <a:rPr lang="en-US" sz="1200" dirty="0"/>
              <a:t>, an </a:t>
            </a:r>
            <a:r>
              <a:rPr lang="en-US" sz="1200" dirty="0">
                <a:hlinkClick r:id="rId5"/>
              </a:rPr>
              <a:t>SAP</a:t>
            </a:r>
            <a:r>
              <a:rPr lang="en-US" sz="1200" dirty="0"/>
              <a:t> company, which surveyed over 1,000 U.S. workers for the 2025 edition of its </a:t>
            </a:r>
            <a:r>
              <a:rPr lang="en-US" sz="1200" dirty="0">
                <a:hlinkClick r:id="rId6"/>
              </a:rPr>
              <a:t>AI in the Workplace</a:t>
            </a:r>
            <a:r>
              <a:rPr lang="en-US" sz="1200" dirty="0"/>
              <a:t> survey. )</a:t>
            </a:r>
          </a:p>
        </p:txBody>
      </p:sp>
    </p:spTree>
    <p:extLst>
      <p:ext uri="{BB962C8B-B14F-4D97-AF65-F5344CB8AC3E}">
        <p14:creationId xmlns:p14="http://schemas.microsoft.com/office/powerpoint/2010/main" val="331821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549F0-6F55-111E-B9F8-0A5762B5A07D}"/>
              </a:ext>
            </a:extLst>
          </p:cNvPr>
          <p:cNvSpPr>
            <a:spLocks noGrp="1"/>
          </p:cNvSpPr>
          <p:nvPr>
            <p:ph type="title"/>
          </p:nvPr>
        </p:nvSpPr>
        <p:spPr/>
        <p:txBody>
          <a:bodyPr>
            <a:normAutofit fontScale="90000"/>
          </a:bodyPr>
          <a:lstStyle/>
          <a:p>
            <a:r>
              <a:rPr lang="en-US" dirty="0"/>
              <a:t>AI Can Produce Output, But Not Education</a:t>
            </a:r>
          </a:p>
        </p:txBody>
      </p:sp>
      <p:graphicFrame>
        <p:nvGraphicFramePr>
          <p:cNvPr id="4" name="Table 3">
            <a:extLst>
              <a:ext uri="{FF2B5EF4-FFF2-40B4-BE49-F238E27FC236}">
                <a16:creationId xmlns:a16="http://schemas.microsoft.com/office/drawing/2014/main" id="{0E56E21C-0A7F-057C-AE97-8059BDDE4D9D}"/>
              </a:ext>
            </a:extLst>
          </p:cNvPr>
          <p:cNvGraphicFramePr>
            <a:graphicFrameLocks noGrp="1"/>
          </p:cNvGraphicFramePr>
          <p:nvPr>
            <p:extLst>
              <p:ext uri="{D42A27DB-BD31-4B8C-83A1-F6EECF244321}">
                <p14:modId xmlns:p14="http://schemas.microsoft.com/office/powerpoint/2010/main" val="2983600574"/>
              </p:ext>
            </p:extLst>
          </p:nvPr>
        </p:nvGraphicFramePr>
        <p:xfrm>
          <a:off x="1314548" y="2196773"/>
          <a:ext cx="8128000" cy="2743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14537962"/>
                    </a:ext>
                  </a:extLst>
                </a:gridCol>
                <a:gridCol w="4064000">
                  <a:extLst>
                    <a:ext uri="{9D8B030D-6E8A-4147-A177-3AD203B41FA5}">
                      <a16:colId xmlns:a16="http://schemas.microsoft.com/office/drawing/2014/main" val="1960866800"/>
                    </a:ext>
                  </a:extLst>
                </a:gridCol>
              </a:tblGrid>
              <a:tr h="370840">
                <a:tc>
                  <a:txBody>
                    <a:bodyPr/>
                    <a:lstStyle/>
                    <a:p>
                      <a:pPr>
                        <a:buNone/>
                      </a:pPr>
                      <a:r>
                        <a:rPr lang="en-US" sz="2400" dirty="0"/>
                        <a:t>AI can produce</a:t>
                      </a:r>
                    </a:p>
                  </a:txBody>
                  <a:tcPr anchor="ctr"/>
                </a:tc>
                <a:tc>
                  <a:txBody>
                    <a:bodyPr/>
                    <a:lstStyle/>
                    <a:p>
                      <a:pPr>
                        <a:buNone/>
                      </a:pPr>
                      <a:r>
                        <a:rPr lang="en-US" sz="2400"/>
                        <a:t>Education must form</a:t>
                      </a:r>
                    </a:p>
                  </a:txBody>
                  <a:tcPr anchor="ctr"/>
                </a:tc>
                <a:extLst>
                  <a:ext uri="{0D108BD9-81ED-4DB2-BD59-A6C34878D82A}">
                    <a16:rowId xmlns:a16="http://schemas.microsoft.com/office/drawing/2014/main" val="2279135377"/>
                  </a:ext>
                </a:extLst>
              </a:tr>
              <a:tr h="370840">
                <a:tc>
                  <a:txBody>
                    <a:bodyPr/>
                    <a:lstStyle/>
                    <a:p>
                      <a:pPr>
                        <a:buNone/>
                      </a:pPr>
                      <a:r>
                        <a:rPr lang="en-US" sz="2400"/>
                        <a:t>Code</a:t>
                      </a:r>
                    </a:p>
                  </a:txBody>
                  <a:tcPr anchor="ctr"/>
                </a:tc>
                <a:tc>
                  <a:txBody>
                    <a:bodyPr/>
                    <a:lstStyle/>
                    <a:p>
                      <a:pPr>
                        <a:buNone/>
                      </a:pPr>
                      <a:r>
                        <a:rPr lang="en-US" sz="2400"/>
                        <a:t>Judgement</a:t>
                      </a:r>
                    </a:p>
                  </a:txBody>
                  <a:tcPr anchor="ctr"/>
                </a:tc>
                <a:extLst>
                  <a:ext uri="{0D108BD9-81ED-4DB2-BD59-A6C34878D82A}">
                    <a16:rowId xmlns:a16="http://schemas.microsoft.com/office/drawing/2014/main" val="2371493545"/>
                  </a:ext>
                </a:extLst>
              </a:tr>
              <a:tr h="370840">
                <a:tc>
                  <a:txBody>
                    <a:bodyPr/>
                    <a:lstStyle/>
                    <a:p>
                      <a:pPr>
                        <a:buNone/>
                      </a:pPr>
                      <a:r>
                        <a:rPr lang="en-US" sz="2400"/>
                        <a:t>Reports</a:t>
                      </a:r>
                    </a:p>
                  </a:txBody>
                  <a:tcPr anchor="ctr"/>
                </a:tc>
                <a:tc>
                  <a:txBody>
                    <a:bodyPr/>
                    <a:lstStyle/>
                    <a:p>
                      <a:pPr>
                        <a:buNone/>
                      </a:pPr>
                      <a:r>
                        <a:rPr lang="en-US" sz="2400"/>
                        <a:t>Understanding</a:t>
                      </a:r>
                    </a:p>
                  </a:txBody>
                  <a:tcPr anchor="ctr"/>
                </a:tc>
                <a:extLst>
                  <a:ext uri="{0D108BD9-81ED-4DB2-BD59-A6C34878D82A}">
                    <a16:rowId xmlns:a16="http://schemas.microsoft.com/office/drawing/2014/main" val="2167178425"/>
                  </a:ext>
                </a:extLst>
              </a:tr>
              <a:tr h="370840">
                <a:tc>
                  <a:txBody>
                    <a:bodyPr/>
                    <a:lstStyle/>
                    <a:p>
                      <a:pPr>
                        <a:buNone/>
                      </a:pPr>
                      <a:r>
                        <a:rPr lang="en-US" sz="2400"/>
                        <a:t>Summaries</a:t>
                      </a:r>
                    </a:p>
                  </a:txBody>
                  <a:tcPr anchor="ctr"/>
                </a:tc>
                <a:tc>
                  <a:txBody>
                    <a:bodyPr/>
                    <a:lstStyle/>
                    <a:p>
                      <a:pPr>
                        <a:buNone/>
                      </a:pPr>
                      <a:r>
                        <a:rPr lang="en-US" sz="2400"/>
                        <a:t>Responsibility</a:t>
                      </a:r>
                    </a:p>
                  </a:txBody>
                  <a:tcPr anchor="ctr"/>
                </a:tc>
                <a:extLst>
                  <a:ext uri="{0D108BD9-81ED-4DB2-BD59-A6C34878D82A}">
                    <a16:rowId xmlns:a16="http://schemas.microsoft.com/office/drawing/2014/main" val="2715949392"/>
                  </a:ext>
                </a:extLst>
              </a:tr>
              <a:tr h="370840">
                <a:tc>
                  <a:txBody>
                    <a:bodyPr/>
                    <a:lstStyle/>
                    <a:p>
                      <a:pPr>
                        <a:buNone/>
                      </a:pPr>
                      <a:r>
                        <a:rPr lang="en-US" sz="2400"/>
                        <a:t>Arguments</a:t>
                      </a:r>
                    </a:p>
                  </a:txBody>
                  <a:tcPr anchor="ctr"/>
                </a:tc>
                <a:tc>
                  <a:txBody>
                    <a:bodyPr/>
                    <a:lstStyle/>
                    <a:p>
                      <a:pPr>
                        <a:buNone/>
                      </a:pPr>
                      <a:r>
                        <a:rPr lang="en-US" sz="2400"/>
                        <a:t>Intellectual ownership</a:t>
                      </a:r>
                    </a:p>
                  </a:txBody>
                  <a:tcPr anchor="ctr"/>
                </a:tc>
                <a:extLst>
                  <a:ext uri="{0D108BD9-81ED-4DB2-BD59-A6C34878D82A}">
                    <a16:rowId xmlns:a16="http://schemas.microsoft.com/office/drawing/2014/main" val="256301571"/>
                  </a:ext>
                </a:extLst>
              </a:tr>
              <a:tr h="370840">
                <a:tc>
                  <a:txBody>
                    <a:bodyPr/>
                    <a:lstStyle/>
                    <a:p>
                      <a:pPr>
                        <a:buNone/>
                      </a:pPr>
                      <a:r>
                        <a:rPr lang="en-US" sz="2400"/>
                        <a:t>Answers</a:t>
                      </a:r>
                    </a:p>
                  </a:txBody>
                  <a:tcPr anchor="ctr"/>
                </a:tc>
                <a:tc>
                  <a:txBody>
                    <a:bodyPr/>
                    <a:lstStyle/>
                    <a:p>
                      <a:pPr>
                        <a:buNone/>
                      </a:pPr>
                      <a:r>
                        <a:rPr lang="en-US" sz="2400" dirty="0"/>
                        <a:t>The ability to defend them</a:t>
                      </a:r>
                    </a:p>
                  </a:txBody>
                  <a:tcPr anchor="ctr"/>
                </a:tc>
                <a:extLst>
                  <a:ext uri="{0D108BD9-81ED-4DB2-BD59-A6C34878D82A}">
                    <a16:rowId xmlns:a16="http://schemas.microsoft.com/office/drawing/2014/main" val="1813868005"/>
                  </a:ext>
                </a:extLst>
              </a:tr>
            </a:tbl>
          </a:graphicData>
        </a:graphic>
      </p:graphicFrame>
    </p:spTree>
    <p:extLst>
      <p:ext uri="{BB962C8B-B14F-4D97-AF65-F5344CB8AC3E}">
        <p14:creationId xmlns:p14="http://schemas.microsoft.com/office/powerpoint/2010/main" val="1896538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922655-E6CB-BA3B-D2D8-58CE668E5821}"/>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en-US" sz="2400" dirty="0">
                <a:latin typeface="+mn-lt"/>
              </a:rPr>
              <a:t>The road has changed</a:t>
            </a:r>
          </a:p>
          <a:p>
            <a:pPr marL="342900" indent="-342900">
              <a:buFont typeface="Arial" panose="020B0604020202020204" pitchFamily="34" charset="0"/>
              <a:buChar char="•"/>
            </a:pPr>
            <a:r>
              <a:rPr lang="en-US" sz="2400" dirty="0">
                <a:latin typeface="+mn-lt"/>
              </a:rPr>
              <a:t>The tools have changed</a:t>
            </a:r>
          </a:p>
          <a:p>
            <a:pPr marL="342900" indent="-342900">
              <a:buFont typeface="Arial" panose="020B0604020202020204" pitchFamily="34" charset="0"/>
              <a:buChar char="•"/>
            </a:pPr>
            <a:r>
              <a:rPr lang="en-US" sz="2400" dirty="0">
                <a:latin typeface="+mn-lt"/>
              </a:rPr>
              <a:t>The </a:t>
            </a:r>
            <a:r>
              <a:rPr lang="en-US" sz="2400" dirty="0" err="1">
                <a:latin typeface="+mn-lt"/>
              </a:rPr>
              <a:t>labour</a:t>
            </a:r>
            <a:r>
              <a:rPr lang="en-US" sz="2400" dirty="0">
                <a:latin typeface="+mn-lt"/>
              </a:rPr>
              <a:t> market has changed</a:t>
            </a:r>
          </a:p>
          <a:p>
            <a:pPr marL="342900" indent="-342900">
              <a:buFont typeface="Arial" panose="020B0604020202020204" pitchFamily="34" charset="0"/>
              <a:buChar char="•"/>
            </a:pPr>
            <a:r>
              <a:rPr lang="en-US" sz="2400" dirty="0">
                <a:latin typeface="+mn-lt"/>
              </a:rPr>
              <a:t>Computing itself has changed</a:t>
            </a:r>
          </a:p>
          <a:p>
            <a:pPr marL="342900" indent="-342900">
              <a:buFont typeface="Arial" panose="020B0604020202020204" pitchFamily="34" charset="0"/>
              <a:buChar char="•"/>
            </a:pPr>
            <a:r>
              <a:rPr lang="en-US" sz="2400" dirty="0">
                <a:latin typeface="+mn-lt"/>
              </a:rPr>
              <a:t>Curriculum and assessment must now change</a:t>
            </a:r>
          </a:p>
        </p:txBody>
      </p:sp>
      <p:sp>
        <p:nvSpPr>
          <p:cNvPr id="3" name="Title 2">
            <a:extLst>
              <a:ext uri="{FF2B5EF4-FFF2-40B4-BE49-F238E27FC236}">
                <a16:creationId xmlns:a16="http://schemas.microsoft.com/office/drawing/2014/main" id="{0BE0369A-4127-2410-25D4-6B768A28E60A}"/>
              </a:ext>
            </a:extLst>
          </p:cNvPr>
          <p:cNvSpPr>
            <a:spLocks noGrp="1"/>
          </p:cNvSpPr>
          <p:nvPr>
            <p:ph type="title"/>
          </p:nvPr>
        </p:nvSpPr>
        <p:spPr>
          <a:xfrm>
            <a:off x="539076" y="569815"/>
            <a:ext cx="9603730" cy="772528"/>
          </a:xfrm>
        </p:spPr>
        <p:txBody>
          <a:bodyPr>
            <a:normAutofit fontScale="90000"/>
          </a:bodyPr>
          <a:lstStyle/>
          <a:p>
            <a:r>
              <a:rPr lang="en-US" dirty="0"/>
              <a:t>From Horse Carriage Pedagogy to Computing Judgement</a:t>
            </a:r>
          </a:p>
        </p:txBody>
      </p:sp>
      <p:sp>
        <p:nvSpPr>
          <p:cNvPr id="5" name="TextBox 4">
            <a:extLst>
              <a:ext uri="{FF2B5EF4-FFF2-40B4-BE49-F238E27FC236}">
                <a16:creationId xmlns:a16="http://schemas.microsoft.com/office/drawing/2014/main" id="{27E4C29E-B4ED-1FBA-9E39-2FE086B43BB2}"/>
              </a:ext>
            </a:extLst>
          </p:cNvPr>
          <p:cNvSpPr txBox="1"/>
          <p:nvPr/>
        </p:nvSpPr>
        <p:spPr>
          <a:xfrm>
            <a:off x="320039" y="4472908"/>
            <a:ext cx="7586004" cy="1200329"/>
          </a:xfrm>
          <a:prstGeom prst="rect">
            <a:avLst/>
          </a:prstGeom>
          <a:noFill/>
        </p:spPr>
        <p:txBody>
          <a:bodyPr wrap="square">
            <a:spAutoFit/>
          </a:bodyPr>
          <a:lstStyle/>
          <a:p>
            <a:r>
              <a:rPr lang="en-US" sz="2400" b="1" dirty="0"/>
              <a:t>The future of computing education is not less technical. It is more deeply technical, more human, and more judgement based.</a:t>
            </a:r>
          </a:p>
        </p:txBody>
      </p:sp>
    </p:spTree>
    <p:extLst>
      <p:ext uri="{BB962C8B-B14F-4D97-AF65-F5344CB8AC3E}">
        <p14:creationId xmlns:p14="http://schemas.microsoft.com/office/powerpoint/2010/main" val="707143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1024AA-0429-7BA9-C48E-5FE8EC1C4B91}"/>
              </a:ext>
            </a:extLst>
          </p:cNvPr>
          <p:cNvSpPr>
            <a:spLocks noGrp="1"/>
          </p:cNvSpPr>
          <p:nvPr>
            <p:ph type="title"/>
          </p:nvPr>
        </p:nvSpPr>
        <p:spPr/>
        <p:txBody>
          <a:bodyPr/>
          <a:lstStyle/>
          <a:p>
            <a:r>
              <a:rPr lang="en-US"/>
              <a:t>Get in Touch</a:t>
            </a:r>
          </a:p>
        </p:txBody>
      </p:sp>
      <p:pic>
        <p:nvPicPr>
          <p:cNvPr id="4" name="Picture 3">
            <a:extLst>
              <a:ext uri="{FF2B5EF4-FFF2-40B4-BE49-F238E27FC236}">
                <a16:creationId xmlns:a16="http://schemas.microsoft.com/office/drawing/2014/main" id="{29D2B635-9C4E-9E3B-E16B-696DAF2073FF}"/>
              </a:ext>
            </a:extLst>
          </p:cNvPr>
          <p:cNvPicPr>
            <a:picLocks noChangeAspect="1"/>
          </p:cNvPicPr>
          <p:nvPr/>
        </p:nvPicPr>
        <p:blipFill>
          <a:blip r:embed="rId2"/>
          <a:stretch>
            <a:fillRect/>
          </a:stretch>
        </p:blipFill>
        <p:spPr>
          <a:xfrm>
            <a:off x="5572233" y="1684287"/>
            <a:ext cx="4705752" cy="4603898"/>
          </a:xfrm>
          <a:prstGeom prst="rect">
            <a:avLst/>
          </a:prstGeom>
          <a:noFill/>
        </p:spPr>
      </p:pic>
      <p:pic>
        <p:nvPicPr>
          <p:cNvPr id="5" name="Picture 4">
            <a:extLst>
              <a:ext uri="{FF2B5EF4-FFF2-40B4-BE49-F238E27FC236}">
                <a16:creationId xmlns:a16="http://schemas.microsoft.com/office/drawing/2014/main" id="{BF803587-D186-6403-45A0-9625DE813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59" y="1288030"/>
            <a:ext cx="2883199" cy="5396412"/>
          </a:xfrm>
          <a:prstGeom prst="rect">
            <a:avLst/>
          </a:prstGeom>
        </p:spPr>
      </p:pic>
    </p:spTree>
    <p:extLst>
      <p:ext uri="{BB962C8B-B14F-4D97-AF65-F5344CB8AC3E}">
        <p14:creationId xmlns:p14="http://schemas.microsoft.com/office/powerpoint/2010/main" val="378228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070758-B8D8-75BF-0EAB-5111A320E184}"/>
              </a:ext>
            </a:extLst>
          </p:cNvPr>
          <p:cNvPicPr>
            <a:picLocks noChangeAspect="1"/>
          </p:cNvPicPr>
          <p:nvPr/>
        </p:nvPicPr>
        <p:blipFill>
          <a:blip r:embed="rId3">
            <a:extLst>
              <a:ext uri="{28A0092B-C50C-407E-A947-70E740481C1C}">
                <a14:useLocalDpi xmlns:a14="http://schemas.microsoft.com/office/drawing/2010/main" val="0"/>
              </a:ext>
            </a:extLst>
          </a:blip>
          <a:srcRect t="22008" b="2742"/>
          <a:stretch>
            <a:fillRect/>
          </a:stretch>
        </p:blipFill>
        <p:spPr>
          <a:xfrm>
            <a:off x="-3047" y="10"/>
            <a:ext cx="12191999" cy="6857990"/>
          </a:xfrm>
          <a:prstGeom prst="rect">
            <a:avLst/>
          </a:prstGeom>
          <a:noFill/>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239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oxford circus 1920">
            <a:extLst>
              <a:ext uri="{FF2B5EF4-FFF2-40B4-BE49-F238E27FC236}">
                <a16:creationId xmlns:a16="http://schemas.microsoft.com/office/drawing/2014/main" id="{3B803143-82BC-5C86-2EBF-524E48E95A7A}"/>
              </a:ext>
            </a:extLst>
          </p:cNvPr>
          <p:cNvPicPr>
            <a:picLocks noGrp="1" noChangeAspect="1"/>
          </p:cNvPicPr>
          <p:nvPr>
            <p:ph idx="1"/>
          </p:nvPr>
        </p:nvPicPr>
        <p:blipFill>
          <a:blip r:embed="rId3"/>
          <a:srcRect t="10784" b="14230"/>
          <a:stretch>
            <a:fillRect/>
          </a:stretch>
        </p:blipFill>
        <p:spPr>
          <a:xfrm>
            <a:off x="20" y="1282"/>
            <a:ext cx="12191980" cy="6856718"/>
          </a:xfrm>
          <a:prstGeom prst="rect">
            <a:avLst/>
          </a:prstGeom>
        </p:spPr>
      </p:pic>
    </p:spTree>
    <p:extLst>
      <p:ext uri="{BB962C8B-B14F-4D97-AF65-F5344CB8AC3E}">
        <p14:creationId xmlns:p14="http://schemas.microsoft.com/office/powerpoint/2010/main" val="1173725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55AEBA61-53F5-A5F3-7B53-B73D78C0A6FD}"/>
              </a:ext>
            </a:extLst>
          </p:cNvPr>
          <p:cNvPicPr>
            <a:picLocks noChangeAspect="1"/>
          </p:cNvPicPr>
          <p:nvPr/>
        </p:nvPicPr>
        <p:blipFill>
          <a:blip r:embed="rId3">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5762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9DF48-63FD-4092-63DD-5977CE78F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980" y="68263"/>
            <a:ext cx="7638040" cy="6721475"/>
          </a:xfrm>
          <a:prstGeom prst="rect">
            <a:avLst/>
          </a:prstGeom>
          <a:noFill/>
        </p:spPr>
      </p:pic>
    </p:spTree>
    <p:extLst>
      <p:ext uri="{BB962C8B-B14F-4D97-AF65-F5344CB8AC3E}">
        <p14:creationId xmlns:p14="http://schemas.microsoft.com/office/powerpoint/2010/main" val="2595762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EEC1F1-82CB-E666-DC8D-A43CA53124FE}"/>
              </a:ext>
            </a:extLst>
          </p:cNvPr>
          <p:cNvSpPr>
            <a:spLocks noGrp="1"/>
          </p:cNvSpPr>
          <p:nvPr>
            <p:ph type="body" sz="quarter" idx="13"/>
          </p:nvPr>
        </p:nvSpPr>
        <p:spPr/>
        <p:txBody>
          <a:bodyPr>
            <a:normAutofit/>
          </a:bodyPr>
          <a:lstStyle/>
          <a:p>
            <a:pPr marL="285750" lvl="0" indent="-285750">
              <a:buFont typeface="Arial" panose="020B0604020202020204" pitchFamily="34" charset="0"/>
              <a:buChar char="•"/>
            </a:pPr>
            <a:r>
              <a:rPr lang="en-US" sz="2400" dirty="0">
                <a:latin typeface="+mn-lt"/>
              </a:rPr>
              <a:t>A world where AI writes code.</a:t>
            </a:r>
          </a:p>
          <a:p>
            <a:pPr marL="285750" lvl="0" indent="-285750">
              <a:buFont typeface="Arial" panose="020B0604020202020204" pitchFamily="34" charset="0"/>
              <a:buChar char="•"/>
            </a:pPr>
            <a:r>
              <a:rPr lang="en-US" sz="2400" dirty="0">
                <a:latin typeface="+mn-lt"/>
              </a:rPr>
              <a:t>A world where software becomes agentic.</a:t>
            </a:r>
          </a:p>
          <a:p>
            <a:pPr marL="285750" lvl="0" indent="-285750">
              <a:buFont typeface="Arial" panose="020B0604020202020204" pitchFamily="34" charset="0"/>
              <a:buChar char="•"/>
            </a:pPr>
            <a:r>
              <a:rPr lang="en-US" sz="2400" dirty="0">
                <a:latin typeface="+mn-lt"/>
              </a:rPr>
              <a:t>A world where cybersecurity risks are AI amplified.</a:t>
            </a:r>
          </a:p>
          <a:p>
            <a:pPr marL="285750" lvl="0" indent="-285750">
              <a:buFont typeface="Arial" panose="020B0604020202020204" pitchFamily="34" charset="0"/>
              <a:buChar char="•"/>
            </a:pPr>
            <a:r>
              <a:rPr lang="en-US" sz="2400" dirty="0">
                <a:latin typeface="+mn-lt"/>
              </a:rPr>
              <a:t>A world where data, cloud, edge, and automation define work.</a:t>
            </a:r>
          </a:p>
          <a:p>
            <a:pPr marL="285750" lvl="0" indent="-285750">
              <a:buFont typeface="Arial" panose="020B0604020202020204" pitchFamily="34" charset="0"/>
              <a:buChar char="•"/>
            </a:pPr>
            <a:r>
              <a:rPr lang="en-US" sz="2400" dirty="0">
                <a:latin typeface="+mn-lt"/>
              </a:rPr>
              <a:t>A world where judgement matters more than </a:t>
            </a:r>
            <a:r>
              <a:rPr lang="en-US" sz="2400" dirty="0" err="1">
                <a:latin typeface="+mn-lt"/>
              </a:rPr>
              <a:t>memorisation</a:t>
            </a:r>
            <a:r>
              <a:rPr lang="en-US" sz="2400" dirty="0">
                <a:latin typeface="+mn-lt"/>
              </a:rPr>
              <a:t>.</a:t>
            </a:r>
          </a:p>
          <a:p>
            <a:pPr marL="285750" indent="-285750">
              <a:buFont typeface="Arial" panose="020B0604020202020204" pitchFamily="34" charset="0"/>
              <a:buChar char="•"/>
            </a:pPr>
            <a:endParaRPr lang="en-US" sz="2400" dirty="0">
              <a:latin typeface="+mn-lt"/>
            </a:endParaRPr>
          </a:p>
        </p:txBody>
      </p:sp>
      <p:sp>
        <p:nvSpPr>
          <p:cNvPr id="3" name="Title 2">
            <a:extLst>
              <a:ext uri="{FF2B5EF4-FFF2-40B4-BE49-F238E27FC236}">
                <a16:creationId xmlns:a16="http://schemas.microsoft.com/office/drawing/2014/main" id="{0514DBDE-2DF4-F3EE-441E-25E8058B7055}"/>
              </a:ext>
            </a:extLst>
          </p:cNvPr>
          <p:cNvSpPr>
            <a:spLocks noGrp="1"/>
          </p:cNvSpPr>
          <p:nvPr>
            <p:ph type="title"/>
          </p:nvPr>
        </p:nvSpPr>
        <p:spPr>
          <a:xfrm>
            <a:off x="539076" y="569815"/>
            <a:ext cx="9532576" cy="772528"/>
          </a:xfrm>
        </p:spPr>
        <p:txBody>
          <a:bodyPr>
            <a:normAutofit fontScale="90000"/>
          </a:bodyPr>
          <a:lstStyle/>
          <a:p>
            <a:r>
              <a:rPr lang="en-US" dirty="0"/>
              <a:t>The Central Question: What Are We Actually Preparing Students For? </a:t>
            </a:r>
          </a:p>
        </p:txBody>
      </p:sp>
    </p:spTree>
    <p:extLst>
      <p:ext uri="{BB962C8B-B14F-4D97-AF65-F5344CB8AC3E}">
        <p14:creationId xmlns:p14="http://schemas.microsoft.com/office/powerpoint/2010/main" val="155008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B400D-C3B1-893D-70DB-BDE26534756B}"/>
              </a:ext>
            </a:extLst>
          </p:cNvPr>
          <p:cNvSpPr>
            <a:spLocks noGrp="1"/>
          </p:cNvSpPr>
          <p:nvPr>
            <p:ph type="title"/>
          </p:nvPr>
        </p:nvSpPr>
        <p:spPr>
          <a:xfrm>
            <a:off x="225287" y="-126550"/>
            <a:ext cx="9535006" cy="1325563"/>
          </a:xfrm>
        </p:spPr>
        <p:txBody>
          <a:bodyPr anchor="ctr">
            <a:normAutofit/>
          </a:bodyPr>
          <a:lstStyle/>
          <a:p>
            <a:r>
              <a:rPr lang="en-US" sz="3600" b="1" dirty="0">
                <a:solidFill>
                  <a:srgbClr val="00B0F0"/>
                </a:solidFill>
                <a:latin typeface="Arial" panose="020B0604020202020204" pitchFamily="34" charset="0"/>
                <a:cs typeface="Arial" panose="020B0604020202020204" pitchFamily="34" charset="0"/>
              </a:rPr>
              <a:t>The </a:t>
            </a:r>
            <a:r>
              <a:rPr lang="en-US" sz="3600" b="1" dirty="0" err="1">
                <a:solidFill>
                  <a:srgbClr val="00B0F0"/>
                </a:solidFill>
                <a:latin typeface="Arial" panose="020B0604020202020204" pitchFamily="34" charset="0"/>
                <a:cs typeface="Arial" panose="020B0604020202020204" pitchFamily="34" charset="0"/>
              </a:rPr>
              <a:t>Labour</a:t>
            </a:r>
            <a:r>
              <a:rPr lang="en-US" sz="3600" b="1" dirty="0">
                <a:solidFill>
                  <a:srgbClr val="00B0F0"/>
                </a:solidFill>
                <a:latin typeface="Arial" panose="020B0604020202020204" pitchFamily="34" charset="0"/>
                <a:cs typeface="Arial" panose="020B0604020202020204" pitchFamily="34" charset="0"/>
              </a:rPr>
              <a:t> Market Has Already Moved</a:t>
            </a:r>
          </a:p>
        </p:txBody>
      </p:sp>
      <p:pic>
        <p:nvPicPr>
          <p:cNvPr id="5" name="Picture 4">
            <a:extLst>
              <a:ext uri="{FF2B5EF4-FFF2-40B4-BE49-F238E27FC236}">
                <a16:creationId xmlns:a16="http://schemas.microsoft.com/office/drawing/2014/main" id="{299AC09C-2950-722A-77EB-7B64A2597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39" y="796592"/>
            <a:ext cx="5146355" cy="5264815"/>
          </a:xfrm>
          <a:prstGeom prst="rect">
            <a:avLst/>
          </a:prstGeom>
          <a:noFill/>
        </p:spPr>
      </p:pic>
      <p:sp>
        <p:nvSpPr>
          <p:cNvPr id="9" name="TextBox 8">
            <a:extLst>
              <a:ext uri="{FF2B5EF4-FFF2-40B4-BE49-F238E27FC236}">
                <a16:creationId xmlns:a16="http://schemas.microsoft.com/office/drawing/2014/main" id="{DD62424D-1117-81C3-6859-1E479B1CF9C4}"/>
              </a:ext>
            </a:extLst>
          </p:cNvPr>
          <p:cNvSpPr txBox="1"/>
          <p:nvPr/>
        </p:nvSpPr>
        <p:spPr>
          <a:xfrm>
            <a:off x="6546574" y="6061407"/>
            <a:ext cx="5645426" cy="646331"/>
          </a:xfrm>
          <a:prstGeom prst="rect">
            <a:avLst/>
          </a:prstGeom>
          <a:noFill/>
        </p:spPr>
        <p:txBody>
          <a:bodyPr wrap="square" rtlCol="0">
            <a:spAutoFit/>
          </a:bodyPr>
          <a:lstStyle/>
          <a:p>
            <a:r>
              <a:rPr lang="en-US" sz="1200" dirty="0"/>
              <a:t>Fig 1: Fastest growing and declining jobs by projected net growth, showing the shift toward data, AI, software, cybersecurity, and technology focused roles. Source: World Economic Forum, </a:t>
            </a:r>
            <a:r>
              <a:rPr lang="en-US" sz="1200" i="1" dirty="0"/>
              <a:t>Future of Jobs Survey 2024</a:t>
            </a:r>
            <a:endParaRPr lang="en-US" sz="1200" dirty="0"/>
          </a:p>
        </p:txBody>
      </p:sp>
      <p:sp>
        <p:nvSpPr>
          <p:cNvPr id="10" name="Text Placeholder 1">
            <a:extLst>
              <a:ext uri="{FF2B5EF4-FFF2-40B4-BE49-F238E27FC236}">
                <a16:creationId xmlns:a16="http://schemas.microsoft.com/office/drawing/2014/main" id="{FD599074-F628-AC9F-71D9-E120B080FB9A}"/>
              </a:ext>
            </a:extLst>
          </p:cNvPr>
          <p:cNvSpPr txBox="1">
            <a:spLocks/>
          </p:cNvSpPr>
          <p:nvPr/>
        </p:nvSpPr>
        <p:spPr>
          <a:xfrm>
            <a:off x="225287" y="947151"/>
            <a:ext cx="6279167" cy="4623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AI and big data are among the fastest growing skill areas.</a:t>
            </a:r>
          </a:p>
          <a:p>
            <a:pPr marL="285750" indent="-285750"/>
            <a:r>
              <a:rPr lang="en-US" sz="2400" dirty="0"/>
              <a:t>Networks, cybersecurity, and technological literacy are increasingly important.</a:t>
            </a:r>
          </a:p>
          <a:p>
            <a:pPr marL="285750" indent="-285750"/>
            <a:r>
              <a:rPr lang="en-US" sz="2400" dirty="0"/>
              <a:t>Employers report major skill change toward 2030.</a:t>
            </a:r>
          </a:p>
          <a:p>
            <a:pPr marL="285750" indent="-285750"/>
            <a:r>
              <a:rPr lang="en-US" sz="2400" dirty="0"/>
              <a:t>Human capabilities such as analytical thinking, creativity, resilience, and lifelong learning remain critical.</a:t>
            </a:r>
          </a:p>
          <a:p>
            <a:pPr marL="285750" indent="-285750"/>
            <a:r>
              <a:rPr lang="en-US" sz="2400" dirty="0"/>
              <a:t>Fastest growing jobs are AI, data, software, cyber, IoT, and DevOps driven.</a:t>
            </a:r>
          </a:p>
          <a:p>
            <a:pPr marL="285750" indent="-285750"/>
            <a:r>
              <a:rPr lang="en-US" sz="2400" dirty="0"/>
              <a:t>Graduate value is shifting from task completion to technical judgement.</a:t>
            </a:r>
          </a:p>
          <a:p>
            <a:pPr marL="285750" indent="-285750"/>
            <a:r>
              <a:rPr lang="en-US" sz="2400" dirty="0"/>
              <a:t>Curriculum must move from isolated coding tasks to integrated system capability.</a:t>
            </a:r>
          </a:p>
          <a:p>
            <a:endParaRPr lang="en-US" sz="2400" dirty="0"/>
          </a:p>
          <a:p>
            <a:endParaRPr lang="en-US" sz="2400" dirty="0"/>
          </a:p>
        </p:txBody>
      </p:sp>
    </p:spTree>
    <p:extLst>
      <p:ext uri="{BB962C8B-B14F-4D97-AF65-F5344CB8AC3E}">
        <p14:creationId xmlns:p14="http://schemas.microsoft.com/office/powerpoint/2010/main" val="2648295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9048BC-428E-6A14-76C4-01596A6C286A}"/>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US" sz="2400" dirty="0">
                <a:latin typeface="+mn-lt"/>
              </a:rPr>
              <a:t>Traditional degree structures are too slow for technological change</a:t>
            </a:r>
          </a:p>
          <a:p>
            <a:pPr marL="285750" indent="-285750">
              <a:buFont typeface="Arial" panose="020B0604020202020204" pitchFamily="34" charset="0"/>
              <a:buChar char="•"/>
            </a:pPr>
            <a:r>
              <a:rPr lang="en-US" sz="2400" dirty="0">
                <a:latin typeface="+mn-lt"/>
              </a:rPr>
              <a:t>Disciplinary silos do not match real world problems</a:t>
            </a:r>
          </a:p>
          <a:p>
            <a:pPr marL="285750" indent="-285750">
              <a:buFont typeface="Arial" panose="020B0604020202020204" pitchFamily="34" charset="0"/>
              <a:buChar char="•"/>
            </a:pPr>
            <a:r>
              <a:rPr lang="en-US" sz="2400" dirty="0">
                <a:latin typeface="+mn-lt"/>
              </a:rPr>
              <a:t>Students need lifelong, modular, and adaptive learning</a:t>
            </a:r>
          </a:p>
          <a:p>
            <a:pPr marL="285750" indent="-285750">
              <a:buFont typeface="Arial" panose="020B0604020202020204" pitchFamily="34" charset="0"/>
              <a:buChar char="•"/>
            </a:pPr>
            <a:r>
              <a:rPr lang="en-US" sz="2400" dirty="0">
                <a:latin typeface="+mn-lt"/>
              </a:rPr>
              <a:t>Universities must create capability, not just credentials</a:t>
            </a:r>
          </a:p>
        </p:txBody>
      </p:sp>
      <p:sp>
        <p:nvSpPr>
          <p:cNvPr id="3" name="Title 2">
            <a:extLst>
              <a:ext uri="{FF2B5EF4-FFF2-40B4-BE49-F238E27FC236}">
                <a16:creationId xmlns:a16="http://schemas.microsoft.com/office/drawing/2014/main" id="{CCF23F71-71B5-E558-0FBD-7F7541E43314}"/>
              </a:ext>
            </a:extLst>
          </p:cNvPr>
          <p:cNvSpPr>
            <a:spLocks noGrp="1"/>
          </p:cNvSpPr>
          <p:nvPr>
            <p:ph type="title"/>
          </p:nvPr>
        </p:nvSpPr>
        <p:spPr>
          <a:xfrm>
            <a:off x="539076" y="569815"/>
            <a:ext cx="9139496" cy="772528"/>
          </a:xfrm>
        </p:spPr>
        <p:txBody>
          <a:bodyPr>
            <a:normAutofit/>
          </a:bodyPr>
          <a:lstStyle/>
          <a:p>
            <a:r>
              <a:rPr lang="en-US" dirty="0"/>
              <a:t>The Higher Education Wake Up Call</a:t>
            </a:r>
          </a:p>
        </p:txBody>
      </p:sp>
    </p:spTree>
    <p:extLst>
      <p:ext uri="{BB962C8B-B14F-4D97-AF65-F5344CB8AC3E}">
        <p14:creationId xmlns:p14="http://schemas.microsoft.com/office/powerpoint/2010/main" val="1222929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2125</TotalTime>
  <Words>1667</Words>
  <Application>Microsoft Macintosh PowerPoint</Application>
  <PresentationFormat>Widescreen</PresentationFormat>
  <Paragraphs>148</Paragraphs>
  <Slides>23</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Aptos Display</vt:lpstr>
      <vt:lpstr>Arial</vt:lpstr>
      <vt:lpstr>Futura PT</vt:lpstr>
      <vt:lpstr>Office Theme</vt:lpstr>
      <vt:lpstr>The Automobile Moment: Why Higher Education Must Outrun the 'Horse-Carriage’ Pedagogy  School of Computing Pervasive Computing Research Centre (PCRC)</vt:lpstr>
      <vt:lpstr>PowerPoint Presentation</vt:lpstr>
      <vt:lpstr>PowerPoint Presentation</vt:lpstr>
      <vt:lpstr>PowerPoint Presentation</vt:lpstr>
      <vt:lpstr>PowerPoint Presentation</vt:lpstr>
      <vt:lpstr>PowerPoint Presentation</vt:lpstr>
      <vt:lpstr>The Central Question: What Are We Actually Preparing Students For? </vt:lpstr>
      <vt:lpstr>The Labour Market Has Already Moved</vt:lpstr>
      <vt:lpstr>The Higher Education Wake Up Call</vt:lpstr>
      <vt:lpstr>AI Capability Is Moving Faster Than Curriculum Revision </vt:lpstr>
      <vt:lpstr>The Classroom Myth</vt:lpstr>
      <vt:lpstr>From Programs to Intelligent Systems</vt:lpstr>
      <vt:lpstr>From Software Tools to Software Agents</vt:lpstr>
      <vt:lpstr>Code Generation Does Not Equal Code Understanding</vt:lpstr>
      <vt:lpstr>Fundamentals Still Matter in the AI Age</vt:lpstr>
      <vt:lpstr>The AI Native Computing Education Stack</vt:lpstr>
      <vt:lpstr>Keep the Fundamentals, Change the Evidence</vt:lpstr>
      <vt:lpstr>Assess Verification, Not Just Generation</vt:lpstr>
      <vt:lpstr>Making AI Use Visible and Assessable</vt:lpstr>
      <vt:lpstr>From AI Shame to AI Literacy</vt:lpstr>
      <vt:lpstr>AI Can Produce Output, But Not Education</vt:lpstr>
      <vt:lpstr>From Horse Carriage Pedagogy to Computing Judgement</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Kamal, RASHID</dc:creator>
  <cp:lastModifiedBy>Kamal, Rashid</cp:lastModifiedBy>
  <cp:revision>8</cp:revision>
  <dcterms:created xsi:type="dcterms:W3CDTF">2025-09-05T22:32:24Z</dcterms:created>
  <dcterms:modified xsi:type="dcterms:W3CDTF">2026-05-07T00:06:36Z</dcterms:modified>
</cp:coreProperties>
</file>